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121"/>
  </p:notesMasterIdLst>
  <p:handoutMasterIdLst>
    <p:handoutMasterId r:id="rId122"/>
  </p:handoutMasterIdLst>
  <p:sldIdLst>
    <p:sldId id="262" r:id="rId3"/>
    <p:sldId id="263" r:id="rId4"/>
    <p:sldId id="265" r:id="rId5"/>
    <p:sldId id="266" r:id="rId6"/>
    <p:sldId id="267" r:id="rId7"/>
    <p:sldId id="273" r:id="rId8"/>
    <p:sldId id="272" r:id="rId9"/>
    <p:sldId id="271" r:id="rId10"/>
    <p:sldId id="275" r:id="rId11"/>
    <p:sldId id="274" r:id="rId12"/>
    <p:sldId id="269" r:id="rId13"/>
    <p:sldId id="383" r:id="rId14"/>
    <p:sldId id="284" r:id="rId15"/>
    <p:sldId id="285" r:id="rId16"/>
    <p:sldId id="402" r:id="rId17"/>
    <p:sldId id="401" r:id="rId18"/>
    <p:sldId id="286" r:id="rId19"/>
    <p:sldId id="287" r:id="rId20"/>
    <p:sldId id="288" r:id="rId21"/>
    <p:sldId id="289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5" r:id="rId33"/>
    <p:sldId id="283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36" r:id="rId45"/>
    <p:sldId id="337" r:id="rId46"/>
    <p:sldId id="300" r:id="rId47"/>
    <p:sldId id="301" r:id="rId48"/>
    <p:sldId id="328" r:id="rId49"/>
    <p:sldId id="329" r:id="rId50"/>
    <p:sldId id="302" r:id="rId51"/>
    <p:sldId id="303" r:id="rId52"/>
    <p:sldId id="304" r:id="rId53"/>
    <p:sldId id="335" r:id="rId54"/>
    <p:sldId id="330" r:id="rId55"/>
    <p:sldId id="333" r:id="rId56"/>
    <p:sldId id="332" r:id="rId57"/>
    <p:sldId id="338" r:id="rId58"/>
    <p:sldId id="305" r:id="rId59"/>
    <p:sldId id="306" r:id="rId60"/>
    <p:sldId id="307" r:id="rId61"/>
    <p:sldId id="308" r:id="rId62"/>
    <p:sldId id="309" r:id="rId63"/>
    <p:sldId id="334" r:id="rId64"/>
    <p:sldId id="313" r:id="rId65"/>
    <p:sldId id="312" r:id="rId66"/>
    <p:sldId id="311" r:id="rId67"/>
    <p:sldId id="310" r:id="rId68"/>
    <p:sldId id="339" r:id="rId69"/>
    <p:sldId id="340" r:id="rId70"/>
    <p:sldId id="342" r:id="rId71"/>
    <p:sldId id="344" r:id="rId72"/>
    <p:sldId id="343" r:id="rId73"/>
    <p:sldId id="345" r:id="rId74"/>
    <p:sldId id="347" r:id="rId75"/>
    <p:sldId id="349" r:id="rId76"/>
    <p:sldId id="350" r:id="rId77"/>
    <p:sldId id="348" r:id="rId78"/>
    <p:sldId id="356" r:id="rId79"/>
    <p:sldId id="357" r:id="rId80"/>
    <p:sldId id="359" r:id="rId81"/>
    <p:sldId id="361" r:id="rId82"/>
    <p:sldId id="360" r:id="rId83"/>
    <p:sldId id="362" r:id="rId84"/>
    <p:sldId id="363" r:id="rId85"/>
    <p:sldId id="365" r:id="rId86"/>
    <p:sldId id="366" r:id="rId87"/>
    <p:sldId id="364" r:id="rId88"/>
    <p:sldId id="384" r:id="rId89"/>
    <p:sldId id="367" r:id="rId90"/>
    <p:sldId id="368" r:id="rId91"/>
    <p:sldId id="369" r:id="rId92"/>
    <p:sldId id="371" r:id="rId93"/>
    <p:sldId id="370" r:id="rId94"/>
    <p:sldId id="382" r:id="rId95"/>
    <p:sldId id="372" r:id="rId96"/>
    <p:sldId id="373" r:id="rId97"/>
    <p:sldId id="374" r:id="rId98"/>
    <p:sldId id="375" r:id="rId99"/>
    <p:sldId id="378" r:id="rId100"/>
    <p:sldId id="377" r:id="rId101"/>
    <p:sldId id="376" r:id="rId102"/>
    <p:sldId id="379" r:id="rId103"/>
    <p:sldId id="389" r:id="rId104"/>
    <p:sldId id="388" r:id="rId105"/>
    <p:sldId id="387" r:id="rId106"/>
    <p:sldId id="390" r:id="rId107"/>
    <p:sldId id="391" r:id="rId108"/>
    <p:sldId id="392" r:id="rId109"/>
    <p:sldId id="393" r:id="rId110"/>
    <p:sldId id="403" r:id="rId111"/>
    <p:sldId id="404" r:id="rId112"/>
    <p:sldId id="405" r:id="rId113"/>
    <p:sldId id="394" r:id="rId114"/>
    <p:sldId id="398" r:id="rId115"/>
    <p:sldId id="397" r:id="rId116"/>
    <p:sldId id="396" r:id="rId117"/>
    <p:sldId id="395" r:id="rId118"/>
    <p:sldId id="351" r:id="rId119"/>
    <p:sldId id="399" r:id="rId1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52"/>
  </p:normalViewPr>
  <p:slideViewPr>
    <p:cSldViewPr snapToGrid="0" snapToObjects="1">
      <p:cViewPr varScale="1">
        <p:scale>
          <a:sx n="115" d="100"/>
          <a:sy n="115" d="100"/>
        </p:scale>
        <p:origin x="255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8-1-2019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8-1-2019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FD0A-6815-452D-9AA7-CA9308993F64}" type="datetime1">
              <a:rPr lang="nl-BE" smtClean="0"/>
              <a:t>8/01/2019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02DF-EC07-43AF-889E-7B36E5F75886}" type="datetime1">
              <a:rPr lang="nl-BE" smtClean="0"/>
              <a:t>8/01/2019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89BF-4A09-4781-9B93-B882EE1B89DE}" type="datetime1">
              <a:rPr lang="nl-BE" smtClean="0"/>
              <a:t>8/01/2019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7D66-AF9E-4304-B64F-AE2309BA0546}" type="datetime1">
              <a:rPr lang="nl-BE" smtClean="0"/>
              <a:t>8/01/2019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F267-79B2-4FB1-A1D2-F50D25911523}" type="datetime1">
              <a:rPr lang="nl-BE" smtClean="0"/>
              <a:t>8/01/2019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562D-854E-461C-A2D2-33A5EADD8BD2}" type="datetime1">
              <a:rPr lang="nl-BE" smtClean="0"/>
              <a:t>8/01/2019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428D-0A39-4CE4-B5A0-D0FD8B4EB99E}" type="datetime1">
              <a:rPr lang="nl-BE" smtClean="0"/>
              <a:t>8/01/2019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CA60-7DB6-4096-981C-C3EBEFD881E2}" type="datetime1">
              <a:rPr lang="nl-BE" smtClean="0"/>
              <a:t>8/01/2019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B7919-98E2-49C8-AB3D-244C8A9275F7}" type="datetime1">
              <a:rPr lang="nl-BE" smtClean="0"/>
              <a:t>8/01/2019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815C-BAA7-4D0A-BDFB-873AD4FC973D}" type="datetime1">
              <a:rPr lang="nl-BE" smtClean="0"/>
              <a:t>8/01/2019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CBF74048-FECB-4ED7-BB41-93985ECD2C7E}" type="datetime1">
              <a:rPr lang="nl-BE" smtClean="0"/>
              <a:t>8/01/2019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smtClean="0"/>
              <a:t>KU Leuven, Department of Microbiology &amp; Immunology, Lab of Microbial Systems Biology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80612420-389A-4BE9-88FD-75277E3C5C74}" type="datetime1">
              <a:rPr lang="nl-BE" smtClean="0"/>
              <a:t>8/01/2019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smtClean="0"/>
              <a:t>KU Leuven, Department of Microbiology &amp; Immunology, Lab of Microbial Systems Biology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ellose/networktutorials/Workshop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Analysis of microbial networks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6828183" y="0"/>
            <a:ext cx="6238460" cy="6997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805455" y="4826443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Guidi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>
                <a:ea typeface="宋体" panose="02010600030101010101" pitchFamily="2" charset="-122"/>
              </a:rPr>
              <a:t>Nature</a:t>
            </a:r>
            <a:r>
              <a:rPr lang="en-GB" altLang="zh-CN" i="1" dirty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6" name="Picture 5" descr="nature16942-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835" y="438845"/>
            <a:ext cx="4721086" cy="410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ndertitel 8"/>
          <p:cNvSpPr txBox="1">
            <a:spLocks/>
          </p:cNvSpPr>
          <p:nvPr/>
        </p:nvSpPr>
        <p:spPr>
          <a:xfrm>
            <a:off x="575999" y="5392801"/>
            <a:ext cx="6096524" cy="116371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mtClean="0"/>
              <a:t>Lisa Röttjers</a:t>
            </a:r>
          </a:p>
          <a:p>
            <a:r>
              <a:rPr lang="nl-NL" smtClean="0"/>
              <a:t>Laboratory of Microbial Systems Biology</a:t>
            </a:r>
          </a:p>
          <a:p>
            <a:r>
              <a:rPr lang="nl-NL" smtClean="0"/>
              <a:t>REGA institute, KU Leuven</a:t>
            </a:r>
            <a:endParaRPr lang="nl-NL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2" y="5410992"/>
            <a:ext cx="1143000" cy="1143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83527" y="5797826"/>
            <a:ext cx="308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ramellose</a:t>
            </a:r>
            <a:r>
              <a:rPr lang="en-US" dirty="0" smtClean="0"/>
              <a:t>/</a:t>
            </a:r>
            <a:r>
              <a:rPr lang="en-US" dirty="0" err="1" smtClean="0"/>
              <a:t>networktutorials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9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82" b="7279"/>
          <a:stretch/>
        </p:blipFill>
        <p:spPr bwMode="auto">
          <a:xfrm>
            <a:off x="900000" y="1611276"/>
            <a:ext cx="4510453" cy="43820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760913" y="1306919"/>
            <a:ext cx="62598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Effect of node removal on network structure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node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Construct network from partial abundances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Count edges absent from partial network</a:t>
            </a:r>
          </a:p>
          <a:p>
            <a:endParaRPr lang="en-US" dirty="0" smtClean="0"/>
          </a:p>
          <a:p>
            <a:r>
              <a:rPr lang="en-US" dirty="0" smtClean="0"/>
              <a:t>Hub nodes: high values for all centralities</a:t>
            </a:r>
          </a:p>
          <a:p>
            <a:r>
              <a:rPr lang="en-US" dirty="0" smtClean="0"/>
              <a:t>Positive control: high degree, low centrality</a:t>
            </a:r>
          </a:p>
          <a:p>
            <a:r>
              <a:rPr lang="en-US" dirty="0" smtClean="0"/>
              <a:t>Negative control: high abundance, low degree, low centrality</a:t>
            </a:r>
          </a:p>
          <a:p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259875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inferred network</a:t>
            </a:r>
          </a:p>
          <a:p>
            <a:r>
              <a:rPr lang="en-US" dirty="0" smtClean="0"/>
              <a:t>Estimate fraction of stable centralities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2"/>
            <a:endCxn id="24" idx="6"/>
          </p:cNvCxnSpPr>
          <p:nvPr/>
        </p:nvCxnSpPr>
        <p:spPr>
          <a:xfrm flipH="1">
            <a:off x="5170311" y="5195281"/>
            <a:ext cx="1123173" cy="54207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" idx="6"/>
            <a:endCxn id="30" idx="2"/>
          </p:cNvCxnSpPr>
          <p:nvPr/>
        </p:nvCxnSpPr>
        <p:spPr>
          <a:xfrm>
            <a:off x="5809728" y="4398914"/>
            <a:ext cx="2268249" cy="1443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Frantz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&amp; </a:t>
            </a:r>
            <a:r>
              <a:rPr lang="en-US" sz="1100" dirty="0" err="1" smtClean="0">
                <a:solidFill>
                  <a:schemeClr val="bg1"/>
                </a:solidFill>
              </a:rPr>
              <a:t>Carley</a:t>
            </a:r>
            <a:r>
              <a:rPr lang="en-US" sz="1100" dirty="0" smtClean="0">
                <a:solidFill>
                  <a:schemeClr val="bg1"/>
                </a:solidFill>
              </a:rPr>
              <a:t>. (</a:t>
            </a:r>
            <a:r>
              <a:rPr lang="en-US" sz="1100" dirty="0">
                <a:solidFill>
                  <a:schemeClr val="bg1"/>
                </a:solidFill>
              </a:rPr>
              <a:t>2017). Reporting a network’s most-central actor with a confidence level. </a:t>
            </a:r>
            <a:r>
              <a:rPr lang="en-US" sz="1100" i="1" dirty="0">
                <a:solidFill>
                  <a:schemeClr val="bg1"/>
                </a:solidFill>
              </a:rPr>
              <a:t>Computational and Mathematical Organization Theory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23</a:t>
            </a:r>
            <a:r>
              <a:rPr lang="en-US" sz="1100" dirty="0">
                <a:solidFill>
                  <a:schemeClr val="bg1"/>
                </a:solidFill>
              </a:rPr>
              <a:t>(2), 301-312.</a:t>
            </a:r>
          </a:p>
        </p:txBody>
      </p:sp>
    </p:spTree>
    <p:extLst>
      <p:ext uri="{BB962C8B-B14F-4D97-AF65-F5344CB8AC3E}">
        <p14:creationId xmlns:p14="http://schemas.microsoft.com/office/powerpoint/2010/main" val="8801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inferred network</a:t>
            </a:r>
          </a:p>
          <a:p>
            <a:r>
              <a:rPr lang="en-US" dirty="0" smtClean="0"/>
              <a:t>Estimate fraction of stable centralities</a:t>
            </a:r>
          </a:p>
          <a:p>
            <a:r>
              <a:rPr lang="en-US" dirty="0" smtClean="0"/>
              <a:t>Note: clusters less</a:t>
            </a:r>
            <a:br>
              <a:rPr lang="en-US" dirty="0" smtClean="0"/>
            </a:br>
            <a:r>
              <a:rPr lang="en-US" dirty="0" smtClean="0"/>
              <a:t>dependent on specific</a:t>
            </a:r>
            <a:br>
              <a:rPr lang="en-US" dirty="0" smtClean="0"/>
            </a:br>
            <a:r>
              <a:rPr lang="en-US" dirty="0" smtClean="0"/>
              <a:t>associations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2"/>
            <a:endCxn id="24" idx="6"/>
          </p:cNvCxnSpPr>
          <p:nvPr/>
        </p:nvCxnSpPr>
        <p:spPr>
          <a:xfrm flipH="1">
            <a:off x="5170311" y="5195281"/>
            <a:ext cx="1123173" cy="54207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" idx="6"/>
            <a:endCxn id="30" idx="2"/>
          </p:cNvCxnSpPr>
          <p:nvPr/>
        </p:nvCxnSpPr>
        <p:spPr>
          <a:xfrm>
            <a:off x="5809728" y="4398914"/>
            <a:ext cx="2268249" cy="1443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Frantz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&amp; </a:t>
            </a:r>
            <a:r>
              <a:rPr lang="en-US" sz="1100" dirty="0" err="1" smtClean="0">
                <a:solidFill>
                  <a:schemeClr val="bg1"/>
                </a:solidFill>
              </a:rPr>
              <a:t>Carley</a:t>
            </a:r>
            <a:r>
              <a:rPr lang="en-US" sz="1100" dirty="0" smtClean="0">
                <a:solidFill>
                  <a:schemeClr val="bg1"/>
                </a:solidFill>
              </a:rPr>
              <a:t>. (</a:t>
            </a:r>
            <a:r>
              <a:rPr lang="en-US" sz="1100" dirty="0">
                <a:solidFill>
                  <a:schemeClr val="bg1"/>
                </a:solidFill>
              </a:rPr>
              <a:t>2017). Reporting a network’s most-central actor with a confidence level. </a:t>
            </a:r>
            <a:r>
              <a:rPr lang="en-US" sz="1100" i="1" dirty="0">
                <a:solidFill>
                  <a:schemeClr val="bg1"/>
                </a:solidFill>
              </a:rPr>
              <a:t>Computational and Mathematical Organization Theory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23</a:t>
            </a:r>
            <a:r>
              <a:rPr lang="en-US" sz="1100" dirty="0">
                <a:solidFill>
                  <a:schemeClr val="bg1"/>
                </a:solidFill>
              </a:rPr>
              <a:t>(2), 301-312.</a:t>
            </a:r>
          </a:p>
        </p:txBody>
      </p:sp>
    </p:spTree>
    <p:extLst>
      <p:ext uri="{BB962C8B-B14F-4D97-AF65-F5344CB8AC3E}">
        <p14:creationId xmlns:p14="http://schemas.microsoft.com/office/powerpoint/2010/main" val="186905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</p:spTree>
    <p:extLst>
      <p:ext uri="{BB962C8B-B14F-4D97-AF65-F5344CB8AC3E}">
        <p14:creationId xmlns:p14="http://schemas.microsoft.com/office/powerpoint/2010/main" val="58484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 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</p:spTree>
    <p:extLst>
      <p:ext uri="{BB962C8B-B14F-4D97-AF65-F5344CB8AC3E}">
        <p14:creationId xmlns:p14="http://schemas.microsoft.com/office/powerpoint/2010/main" val="147003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9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23391" y="5068608"/>
            <a:ext cx="2241443" cy="620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81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23391" y="5068608"/>
            <a:ext cx="2241443" cy="620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network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037313" y="5045416"/>
            <a:ext cx="2241443" cy="947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Random network</a:t>
            </a:r>
          </a:p>
          <a:p>
            <a:pPr algn="ctr"/>
            <a:r>
              <a:rPr lang="en-US" sz="1600" dirty="0" smtClean="0"/>
              <a:t>with non-random degree distribution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753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23391" y="5068608"/>
            <a:ext cx="2241443" cy="620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network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037313" y="5045416"/>
            <a:ext cx="2241443" cy="947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Random network</a:t>
            </a:r>
          </a:p>
          <a:p>
            <a:pPr algn="ctr"/>
            <a:r>
              <a:rPr lang="en-US" sz="1600" dirty="0" smtClean="0"/>
              <a:t>with non-random degree distribution</a:t>
            </a:r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8827435" y="5148468"/>
            <a:ext cx="2241443" cy="8448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Scale-free network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83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23391" y="5068608"/>
            <a:ext cx="2241443" cy="620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network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037313" y="5045416"/>
            <a:ext cx="2241443" cy="947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Random network</a:t>
            </a:r>
          </a:p>
          <a:p>
            <a:pPr algn="ctr"/>
            <a:r>
              <a:rPr lang="en-US" sz="1600" dirty="0" smtClean="0"/>
              <a:t>with non-random degree distribution</a:t>
            </a:r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8827435" y="5148468"/>
            <a:ext cx="2241443" cy="8448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Scale-free network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0969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 network properties</a:t>
            </a:r>
            <a:br>
              <a:rPr lang="en-US" dirty="0" smtClean="0"/>
            </a:br>
            <a:r>
              <a:rPr lang="en-US" dirty="0" smtClean="0"/>
              <a:t>unique to your 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Connor, </a:t>
            </a:r>
            <a:r>
              <a:rPr lang="en-US" sz="1100" dirty="0" err="1" smtClean="0">
                <a:solidFill>
                  <a:schemeClr val="bg1"/>
                </a:solidFill>
              </a:rPr>
              <a:t>Barberán</a:t>
            </a:r>
            <a:r>
              <a:rPr lang="en-US" sz="1100" dirty="0" smtClean="0">
                <a:solidFill>
                  <a:schemeClr val="bg1"/>
                </a:solidFill>
              </a:rPr>
              <a:t> &amp; </a:t>
            </a:r>
            <a:r>
              <a:rPr lang="en-US" sz="1100" dirty="0" err="1" smtClean="0">
                <a:solidFill>
                  <a:schemeClr val="bg1"/>
                </a:solidFill>
              </a:rPr>
              <a:t>Clauset</a:t>
            </a:r>
            <a:r>
              <a:rPr lang="en-US" sz="1100" dirty="0" smtClean="0">
                <a:solidFill>
                  <a:schemeClr val="bg1"/>
                </a:solidFill>
              </a:rPr>
              <a:t>. </a:t>
            </a:r>
            <a:r>
              <a:rPr lang="en-US" sz="1100" dirty="0">
                <a:solidFill>
                  <a:schemeClr val="bg1"/>
                </a:solidFill>
              </a:rPr>
              <a:t>(2017). Using null models to infer microbial co-occurrence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(5), e0176751.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68" y="1359036"/>
            <a:ext cx="6066432" cy="40021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21487" y="1255643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84406" y="3276600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97449" y="3385239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3674028" cy="4464000"/>
          </a:xfrm>
        </p:spPr>
        <p:txBody>
          <a:bodyPr/>
          <a:lstStyle/>
          <a:p>
            <a:r>
              <a:rPr lang="en-US" dirty="0" smtClean="0"/>
              <a:t>Test effect of hubs (</a:t>
            </a:r>
            <a:r>
              <a:rPr lang="en-US" i="1" dirty="0" err="1" smtClean="0"/>
              <a:t>Albugo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err="1" smtClean="0"/>
              <a:t>Dioszegia</a:t>
            </a:r>
            <a:r>
              <a:rPr lang="en-US" dirty="0" smtClean="0"/>
              <a:t>) </a:t>
            </a:r>
          </a:p>
          <a:p>
            <a:endParaRPr lang="en-US" dirty="0"/>
          </a:p>
          <a:p>
            <a:r>
              <a:rPr lang="en-US" i="1" dirty="0" err="1" smtClean="0"/>
              <a:t>Albugo</a:t>
            </a:r>
            <a:r>
              <a:rPr lang="en-US" i="1" dirty="0" smtClean="0"/>
              <a:t> </a:t>
            </a:r>
            <a:r>
              <a:rPr lang="en-US" dirty="0" smtClean="0"/>
              <a:t>not </a:t>
            </a:r>
            <a:r>
              <a:rPr lang="en-US" dirty="0" err="1" smtClean="0"/>
              <a:t>culturable</a:t>
            </a:r>
            <a:r>
              <a:rPr lang="en-US" dirty="0" smtClean="0"/>
              <a:t>, but transferable</a:t>
            </a:r>
          </a:p>
          <a:p>
            <a:pPr lvl="1"/>
            <a:r>
              <a:rPr lang="en-US" sz="2000" dirty="0" smtClean="0"/>
              <a:t>Effect on alpha diversity and beta diversity </a:t>
            </a:r>
            <a:endParaRPr lang="en-US" sz="2000" dirty="0"/>
          </a:p>
          <a:p>
            <a:r>
              <a:rPr lang="en-US" i="1" dirty="0" err="1" smtClean="0"/>
              <a:t>Dioszegia</a:t>
            </a:r>
            <a:r>
              <a:rPr lang="en-US" i="1" dirty="0" smtClean="0"/>
              <a:t> </a:t>
            </a:r>
            <a:r>
              <a:rPr lang="en-US" dirty="0" err="1" smtClean="0"/>
              <a:t>cocultures</a:t>
            </a:r>
            <a:endParaRPr lang="en-US" dirty="0" smtClean="0"/>
          </a:p>
          <a:p>
            <a:pPr lvl="1"/>
            <a:r>
              <a:rPr lang="en-US" sz="2000" dirty="0" smtClean="0"/>
              <a:t>Inhibited isolates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=/= </a:t>
            </a:r>
            <a:r>
              <a:rPr lang="en-US" i="1" dirty="0" smtClean="0"/>
              <a:t>in vivo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628" y="316605"/>
            <a:ext cx="5753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19221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 network properties</a:t>
            </a:r>
            <a:br>
              <a:rPr lang="en-US" dirty="0" smtClean="0"/>
            </a:br>
            <a:r>
              <a:rPr lang="en-US" dirty="0" smtClean="0"/>
              <a:t>unique to your 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Connor, </a:t>
            </a:r>
            <a:r>
              <a:rPr lang="en-US" sz="1100" dirty="0" err="1" smtClean="0">
                <a:solidFill>
                  <a:schemeClr val="bg1"/>
                </a:solidFill>
              </a:rPr>
              <a:t>Barberán</a:t>
            </a:r>
            <a:r>
              <a:rPr lang="en-US" sz="1100" dirty="0" smtClean="0">
                <a:solidFill>
                  <a:schemeClr val="bg1"/>
                </a:solidFill>
              </a:rPr>
              <a:t> &amp; </a:t>
            </a:r>
            <a:r>
              <a:rPr lang="en-US" sz="1100" dirty="0" err="1" smtClean="0">
                <a:solidFill>
                  <a:schemeClr val="bg1"/>
                </a:solidFill>
              </a:rPr>
              <a:t>Clauset</a:t>
            </a:r>
            <a:r>
              <a:rPr lang="en-US" sz="1100" dirty="0" smtClean="0">
                <a:solidFill>
                  <a:schemeClr val="bg1"/>
                </a:solidFill>
              </a:rPr>
              <a:t>. </a:t>
            </a:r>
            <a:r>
              <a:rPr lang="en-US" sz="1100" dirty="0">
                <a:solidFill>
                  <a:schemeClr val="bg1"/>
                </a:solidFill>
              </a:rPr>
              <a:t>(2017). Using null models to infer microbial co-occurrence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(5), e0176751.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68" y="1359036"/>
            <a:ext cx="6066432" cy="40021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84406" y="3276600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97449" y="3385239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8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 network properties</a:t>
            </a:r>
            <a:br>
              <a:rPr lang="en-US" dirty="0" smtClean="0"/>
            </a:br>
            <a:r>
              <a:rPr lang="en-US" dirty="0" smtClean="0"/>
              <a:t>unique to your 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Connor, </a:t>
            </a:r>
            <a:r>
              <a:rPr lang="en-US" sz="1100" dirty="0" err="1" smtClean="0">
                <a:solidFill>
                  <a:schemeClr val="bg1"/>
                </a:solidFill>
              </a:rPr>
              <a:t>Barberán</a:t>
            </a:r>
            <a:r>
              <a:rPr lang="en-US" sz="1100" dirty="0" smtClean="0">
                <a:solidFill>
                  <a:schemeClr val="bg1"/>
                </a:solidFill>
              </a:rPr>
              <a:t> &amp; </a:t>
            </a:r>
            <a:r>
              <a:rPr lang="en-US" sz="1100" dirty="0" err="1" smtClean="0">
                <a:solidFill>
                  <a:schemeClr val="bg1"/>
                </a:solidFill>
              </a:rPr>
              <a:t>Clauset</a:t>
            </a:r>
            <a:r>
              <a:rPr lang="en-US" sz="1100" dirty="0" smtClean="0">
                <a:solidFill>
                  <a:schemeClr val="bg1"/>
                </a:solidFill>
              </a:rPr>
              <a:t>. </a:t>
            </a:r>
            <a:r>
              <a:rPr lang="en-US" sz="1100" dirty="0">
                <a:solidFill>
                  <a:schemeClr val="bg1"/>
                </a:solidFill>
              </a:rPr>
              <a:t>(2017). Using null models to infer microbial co-occurrence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(5), e0176751.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68" y="1359036"/>
            <a:ext cx="6066432" cy="40021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97449" y="3385239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0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 network properties</a:t>
            </a:r>
            <a:br>
              <a:rPr lang="en-US" dirty="0" smtClean="0"/>
            </a:br>
            <a:r>
              <a:rPr lang="en-US" dirty="0" smtClean="0"/>
              <a:t>unique to your 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Connor, </a:t>
            </a:r>
            <a:r>
              <a:rPr lang="en-US" sz="1100" dirty="0" err="1" smtClean="0">
                <a:solidFill>
                  <a:schemeClr val="bg1"/>
                </a:solidFill>
              </a:rPr>
              <a:t>Barberán</a:t>
            </a:r>
            <a:r>
              <a:rPr lang="en-US" sz="1100" dirty="0" smtClean="0">
                <a:solidFill>
                  <a:schemeClr val="bg1"/>
                </a:solidFill>
              </a:rPr>
              <a:t> &amp; </a:t>
            </a:r>
            <a:r>
              <a:rPr lang="en-US" sz="1100" dirty="0" err="1" smtClean="0">
                <a:solidFill>
                  <a:schemeClr val="bg1"/>
                </a:solidFill>
              </a:rPr>
              <a:t>Clauset</a:t>
            </a:r>
            <a:r>
              <a:rPr lang="en-US" sz="1100" dirty="0" smtClean="0">
                <a:solidFill>
                  <a:schemeClr val="bg1"/>
                </a:solidFill>
              </a:rPr>
              <a:t>. </a:t>
            </a:r>
            <a:r>
              <a:rPr lang="en-US" sz="1100" dirty="0">
                <a:solidFill>
                  <a:schemeClr val="bg1"/>
                </a:solidFill>
              </a:rPr>
              <a:t>(2017). Using null models to infer microbial co-occurrence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(5), e0176751.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68" y="1359036"/>
            <a:ext cx="6066432" cy="400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r>
              <a:rPr lang="en-US" dirty="0" smtClean="0"/>
              <a:t>Domain knowledge can be integrated into networks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r>
              <a:rPr lang="en-US" dirty="0" smtClean="0"/>
              <a:t>Domain knowledge can be integrated into networks</a:t>
            </a:r>
          </a:p>
          <a:p>
            <a:r>
              <a:rPr lang="en-US" dirty="0" err="1" smtClean="0"/>
              <a:t>Keystoneness</a:t>
            </a:r>
            <a:r>
              <a:rPr lang="en-US" dirty="0" smtClean="0"/>
              <a:t> is unknown until validated experimentally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2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r>
              <a:rPr lang="en-US" dirty="0" smtClean="0"/>
              <a:t>Domain knowledge can be integrated into networks</a:t>
            </a:r>
          </a:p>
          <a:p>
            <a:r>
              <a:rPr lang="en-US" dirty="0" err="1" smtClean="0"/>
              <a:t>Keystoneness</a:t>
            </a:r>
            <a:r>
              <a:rPr lang="en-US" dirty="0" smtClean="0"/>
              <a:t> is unknown until validated experimentally</a:t>
            </a:r>
          </a:p>
          <a:p>
            <a:r>
              <a:rPr lang="en-US" dirty="0" smtClean="0"/>
              <a:t>Cluster analysis can yield biological insights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5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r>
              <a:rPr lang="en-US" dirty="0" smtClean="0"/>
              <a:t>Domain knowledge can be integrated into networks</a:t>
            </a:r>
          </a:p>
          <a:p>
            <a:r>
              <a:rPr lang="en-US" dirty="0" err="1" smtClean="0"/>
              <a:t>Keystoneness</a:t>
            </a:r>
            <a:r>
              <a:rPr lang="en-US" dirty="0" smtClean="0"/>
              <a:t> is unknown until validated experimentally</a:t>
            </a:r>
          </a:p>
          <a:p>
            <a:r>
              <a:rPr lang="en-US" dirty="0" smtClean="0"/>
              <a:t>Cluster analysis can yield biological insights</a:t>
            </a:r>
          </a:p>
          <a:p>
            <a:r>
              <a:rPr lang="en-US" dirty="0" smtClean="0"/>
              <a:t>Error rates are probably considerable; </a:t>
            </a:r>
            <a:br>
              <a:rPr lang="en-US" dirty="0" smtClean="0"/>
            </a:br>
            <a:r>
              <a:rPr lang="en-US" dirty="0" smtClean="0"/>
              <a:t>Use approaches that are not sensitive to errors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9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398" y="404194"/>
            <a:ext cx="2531958" cy="2531958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16904" y="1005480"/>
            <a:ext cx="11041200" cy="1152000"/>
          </a:xfrm>
        </p:spPr>
        <p:txBody>
          <a:bodyPr/>
          <a:lstStyle/>
          <a:p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8686" y="3367636"/>
            <a:ext cx="12347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Carry out network analysis on your SPIEC-EASI network: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 smtClean="0">
                <a:hlinkClick r:id="rId3"/>
              </a:rPr>
              <a:t>https://github.com/ramellose/networktutorials/Workshop network analysis 2019/Workshop_MDA.html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3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3674028" cy="4464000"/>
          </a:xfrm>
        </p:spPr>
        <p:txBody>
          <a:bodyPr/>
          <a:lstStyle/>
          <a:p>
            <a:r>
              <a:rPr lang="en-US" dirty="0" smtClean="0"/>
              <a:t>Test effect of hubs (</a:t>
            </a:r>
            <a:r>
              <a:rPr lang="en-US" i="1" dirty="0" err="1" smtClean="0"/>
              <a:t>Albugo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err="1" smtClean="0"/>
              <a:t>Dioszegia</a:t>
            </a:r>
            <a:r>
              <a:rPr lang="en-US" dirty="0" smtClean="0"/>
              <a:t>) </a:t>
            </a:r>
          </a:p>
          <a:p>
            <a:endParaRPr lang="en-US" dirty="0"/>
          </a:p>
          <a:p>
            <a:r>
              <a:rPr lang="en-US" i="1" dirty="0" err="1" smtClean="0"/>
              <a:t>Albugo</a:t>
            </a:r>
            <a:r>
              <a:rPr lang="en-US" i="1" dirty="0" smtClean="0"/>
              <a:t> </a:t>
            </a:r>
            <a:r>
              <a:rPr lang="en-US" dirty="0" smtClean="0"/>
              <a:t>not </a:t>
            </a:r>
            <a:r>
              <a:rPr lang="en-US" dirty="0" err="1" smtClean="0"/>
              <a:t>culturable</a:t>
            </a:r>
            <a:r>
              <a:rPr lang="en-US" dirty="0" smtClean="0"/>
              <a:t>, but transferable</a:t>
            </a:r>
          </a:p>
          <a:p>
            <a:pPr lvl="1"/>
            <a:r>
              <a:rPr lang="en-US" sz="2000" dirty="0" smtClean="0"/>
              <a:t>Effect on alpha diversity and beta diversity </a:t>
            </a:r>
            <a:endParaRPr lang="en-US" sz="2000" dirty="0"/>
          </a:p>
          <a:p>
            <a:r>
              <a:rPr lang="en-US" i="1" dirty="0" err="1" smtClean="0"/>
              <a:t>Dioszegia</a:t>
            </a:r>
            <a:r>
              <a:rPr lang="en-US" i="1" dirty="0" smtClean="0"/>
              <a:t> </a:t>
            </a:r>
            <a:r>
              <a:rPr lang="en-US" dirty="0" err="1" smtClean="0"/>
              <a:t>cocultures</a:t>
            </a:r>
            <a:endParaRPr lang="en-US" dirty="0" smtClean="0"/>
          </a:p>
          <a:p>
            <a:pPr lvl="1"/>
            <a:r>
              <a:rPr lang="en-US" sz="2000" dirty="0" smtClean="0"/>
              <a:t>Inhibited isolates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=/= </a:t>
            </a:r>
            <a:r>
              <a:rPr lang="en-US" i="1" dirty="0" smtClean="0"/>
              <a:t>in vivo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628" y="316605"/>
            <a:ext cx="5753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sp>
        <p:nvSpPr>
          <p:cNvPr id="9" name="Rectangle 8"/>
          <p:cNvSpPr/>
          <p:nvPr/>
        </p:nvSpPr>
        <p:spPr>
          <a:xfrm>
            <a:off x="6374296" y="1405272"/>
            <a:ext cx="672548" cy="316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41165" y="3214193"/>
            <a:ext cx="705679" cy="316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41165" y="4740966"/>
            <a:ext cx="851451" cy="3606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0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Gut microbiota implicated in obesity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Known association between perturbation</a:t>
            </a:r>
            <a:br>
              <a:rPr lang="en-US" dirty="0" smtClean="0"/>
            </a:br>
            <a:r>
              <a:rPr lang="en-US" dirty="0" smtClean="0"/>
              <a:t>and development of metabolic dysfunction</a:t>
            </a:r>
          </a:p>
          <a:p>
            <a:endParaRPr lang="en-US" dirty="0"/>
          </a:p>
          <a:p>
            <a:r>
              <a:rPr lang="en-US" dirty="0"/>
              <a:t>Causal interactions undescribed</a:t>
            </a:r>
          </a:p>
          <a:p>
            <a:pPr lvl="1"/>
            <a:r>
              <a:rPr lang="en-US" dirty="0"/>
              <a:t>Gut-brain axis, inflammation, </a:t>
            </a:r>
            <a:br>
              <a:rPr lang="en-US" dirty="0"/>
            </a:br>
            <a:r>
              <a:rPr lang="en-US" dirty="0"/>
              <a:t>energy balance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Antibiotic perturbation of the gut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99" y="2064912"/>
            <a:ext cx="4569083" cy="30460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</p:spTree>
    <p:extLst>
      <p:ext uri="{BB962C8B-B14F-4D97-AF65-F5344CB8AC3E}">
        <p14:creationId xmlns:p14="http://schemas.microsoft.com/office/powerpoint/2010/main" val="51975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5283887" cy="4464000"/>
          </a:xfrm>
        </p:spPr>
        <p:txBody>
          <a:bodyPr/>
          <a:lstStyle/>
          <a:p>
            <a:r>
              <a:rPr lang="en-US" dirty="0" smtClean="0"/>
              <a:t>Mice exposed to long-term low-dose antibiotic (STAT)</a:t>
            </a:r>
          </a:p>
          <a:p>
            <a:endParaRPr lang="en-US" dirty="0"/>
          </a:p>
          <a:p>
            <a:r>
              <a:rPr lang="en-US" dirty="0" smtClean="0"/>
              <a:t>Diet changed to high-fat diet</a:t>
            </a:r>
          </a:p>
          <a:p>
            <a:endParaRPr lang="en-US" dirty="0"/>
          </a:p>
          <a:p>
            <a:r>
              <a:rPr lang="en-US" dirty="0" smtClean="0"/>
              <a:t>Characterize metabolic functions + microbiome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model of microbe-induced obesity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38" y="2162569"/>
            <a:ext cx="5400675" cy="2581275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282619" y="5935850"/>
            <a:ext cx="268185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Mahana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Genome Medicine 2016</a:t>
            </a:r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</p:spTree>
    <p:extLst>
      <p:ext uri="{BB962C8B-B14F-4D97-AF65-F5344CB8AC3E}">
        <p14:creationId xmlns:p14="http://schemas.microsoft.com/office/powerpoint/2010/main" val="162400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clusters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001" y="1398423"/>
            <a:ext cx="3552052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Inferred networks with SPIEC-EASI for each cluster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35487" y="3819939"/>
            <a:ext cx="5981713" cy="2042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1600" y="1056861"/>
            <a:ext cx="3584713" cy="2806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8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clusters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001" y="1398423"/>
            <a:ext cx="3552052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Inferred networks with SPIEC-EASI for each cluster</a:t>
            </a:r>
          </a:p>
          <a:p>
            <a:r>
              <a:rPr lang="en-US" dirty="0" smtClean="0"/>
              <a:t>Clusters reflect STAT, control or both 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35487" y="3819939"/>
            <a:ext cx="5981713" cy="2042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7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clusters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001" y="1398423"/>
            <a:ext cx="3552052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Inferred networks with SPIEC-EASI for each cluster</a:t>
            </a:r>
          </a:p>
          <a:p>
            <a:r>
              <a:rPr lang="en-US" dirty="0"/>
              <a:t>Clusters reflect STAT, control or both </a:t>
            </a:r>
            <a:endParaRPr lang="en-US" dirty="0" smtClean="0"/>
          </a:p>
          <a:p>
            <a:r>
              <a:rPr lang="en-US" dirty="0" smtClean="0"/>
              <a:t>Assessed network robustness with node removal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</p:spTree>
    <p:extLst>
      <p:ext uri="{BB962C8B-B14F-4D97-AF65-F5344CB8AC3E}">
        <p14:creationId xmlns:p14="http://schemas.microsoft.com/office/powerpoint/2010/main" val="29452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r>
              <a:rPr lang="en-US" dirty="0" smtClean="0"/>
              <a:t>In all subnetworks</a:t>
            </a:r>
          </a:p>
          <a:p>
            <a:pPr lvl="1"/>
            <a:r>
              <a:rPr lang="en-US" i="1" dirty="0" smtClean="0"/>
              <a:t>Lactobacillus</a:t>
            </a:r>
          </a:p>
          <a:p>
            <a:pPr lvl="1"/>
            <a:r>
              <a:rPr lang="en-US" i="1" dirty="0" err="1" smtClean="0"/>
              <a:t>Lachnospiraceae</a:t>
            </a:r>
            <a:endParaRPr lang="en-US" i="1" dirty="0" smtClean="0"/>
          </a:p>
          <a:p>
            <a:pPr lvl="1"/>
            <a:endParaRPr lang="en-US" i="1" dirty="0"/>
          </a:p>
          <a:p>
            <a:r>
              <a:rPr lang="en-US" dirty="0" smtClean="0"/>
              <a:t>Not directly associated to host </a:t>
            </a:r>
            <a:br>
              <a:rPr lang="en-US" dirty="0" smtClean="0"/>
            </a:br>
            <a:r>
              <a:rPr lang="en-US" dirty="0" smtClean="0"/>
              <a:t>physiology!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Subnetworks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</p:spTree>
    <p:extLst>
      <p:ext uri="{BB962C8B-B14F-4D97-AF65-F5344CB8AC3E}">
        <p14:creationId xmlns:p14="http://schemas.microsoft.com/office/powerpoint/2010/main" val="381557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Simulated network attacks</a:t>
            </a:r>
          </a:p>
          <a:p>
            <a:endParaRPr lang="en-US" dirty="0"/>
          </a:p>
          <a:p>
            <a:r>
              <a:rPr lang="en-US" dirty="0" smtClean="0"/>
              <a:t>STAT-associated networks</a:t>
            </a:r>
            <a:br>
              <a:rPr lang="en-US" dirty="0" smtClean="0"/>
            </a:br>
            <a:r>
              <a:rPr lang="en-US" dirty="0" smtClean="0"/>
              <a:t>more sensitive than</a:t>
            </a:r>
            <a:br>
              <a:rPr lang="en-US" dirty="0" smtClean="0"/>
            </a:br>
            <a:r>
              <a:rPr lang="en-US" dirty="0" smtClean="0"/>
              <a:t>control</a:t>
            </a:r>
          </a:p>
          <a:p>
            <a:endParaRPr lang="en-US" dirty="0"/>
          </a:p>
          <a:p>
            <a:r>
              <a:rPr lang="en-US" dirty="0" smtClean="0"/>
              <a:t>Model for sensitivity to antibiotics?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Subnetworks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</p:spTree>
    <p:extLst>
      <p:ext uri="{BB962C8B-B14F-4D97-AF65-F5344CB8AC3E}">
        <p14:creationId xmlns:p14="http://schemas.microsoft.com/office/powerpoint/2010/main" val="362912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</a:p>
          <a:p>
            <a:r>
              <a:rPr lang="en-US" dirty="0" smtClean="0"/>
              <a:t>Centrality measures</a:t>
            </a:r>
          </a:p>
          <a:p>
            <a:r>
              <a:rPr lang="en-US" dirty="0" smtClean="0"/>
              <a:t>Clustering algorithms</a:t>
            </a:r>
          </a:p>
          <a:p>
            <a:r>
              <a:rPr lang="en-US" dirty="0" smtClean="0"/>
              <a:t>Robustness of network analysis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5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Whole network: likely to show treatment group differences</a:t>
            </a:r>
          </a:p>
          <a:p>
            <a:r>
              <a:rPr lang="en-US" dirty="0" smtClean="0"/>
              <a:t>Subnetworks can show within-group community</a:t>
            </a:r>
          </a:p>
          <a:p>
            <a:endParaRPr lang="en-US" dirty="0"/>
          </a:p>
          <a:p>
            <a:r>
              <a:rPr lang="en-US" dirty="0" smtClean="0"/>
              <a:t>Node removal analysis can help assess node importance</a:t>
            </a:r>
          </a:p>
          <a:p>
            <a:r>
              <a:rPr lang="en-US" dirty="0" smtClean="0"/>
              <a:t>Note: network robustness is not known to reflect biological robustness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 message</a:t>
            </a:r>
          </a:p>
        </p:txBody>
      </p:sp>
    </p:spTree>
    <p:extLst>
      <p:ext uri="{BB962C8B-B14F-4D97-AF65-F5344CB8AC3E}">
        <p14:creationId xmlns:p14="http://schemas.microsoft.com/office/powerpoint/2010/main" val="98804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Hub nodes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7" name="Straight Connector 6"/>
          <p:cNvCxnSpPr>
            <a:stCxn id="33" idx="5"/>
            <a:endCxn id="3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3" idx="3"/>
            <a:endCxn id="3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4" idx="5"/>
            <a:endCxn id="2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4"/>
            <a:endCxn id="2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9" idx="3"/>
            <a:endCxn id="2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9" idx="5"/>
            <a:endCxn id="2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7" idx="3"/>
            <a:endCxn id="2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7" idx="7"/>
            <a:endCxn id="3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7" idx="6"/>
            <a:endCxn id="3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1" idx="0"/>
            <a:endCxn id="3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6"/>
            <a:endCxn id="3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5"/>
            <a:endCxn id="3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6" idx="4"/>
            <a:endCxn id="3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3" idx="6"/>
            <a:endCxn id="2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5" idx="5"/>
            <a:endCxn id="2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5" idx="3"/>
            <a:endCxn id="3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Hub nodes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7" name="Straight Connector 6"/>
          <p:cNvCxnSpPr>
            <a:stCxn id="33" idx="5"/>
            <a:endCxn id="3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3" idx="3"/>
            <a:endCxn id="3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4" idx="5"/>
            <a:endCxn id="2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4"/>
            <a:endCxn id="2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9" idx="3"/>
            <a:endCxn id="2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9" idx="5"/>
            <a:endCxn id="2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7" idx="3"/>
            <a:endCxn id="2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7" idx="7"/>
            <a:endCxn id="3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7" idx="6"/>
            <a:endCxn id="3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1" idx="0"/>
            <a:endCxn id="3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6"/>
            <a:endCxn id="3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5"/>
            <a:endCxn id="3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6" idx="4"/>
            <a:endCxn id="3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3" idx="6"/>
            <a:endCxn id="2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5" idx="5"/>
            <a:endCxn id="2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5" idx="3"/>
            <a:endCxn id="3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5" name="Oval 2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6" name="Oval 2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7" name="Oval 2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4</a:t>
            </a:r>
            <a:endParaRPr lang="en-US" sz="1600" dirty="0"/>
          </a:p>
        </p:txBody>
      </p:sp>
      <p:sp>
        <p:nvSpPr>
          <p:cNvPr id="28" name="Oval 2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9" name="Oval 2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30" name="Oval 2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1" name="Oval 3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4</a:t>
            </a:r>
            <a:endParaRPr lang="en-US" sz="1600" dirty="0"/>
          </a:p>
        </p:txBody>
      </p:sp>
      <p:sp>
        <p:nvSpPr>
          <p:cNvPr id="32" name="Oval 3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3" name="Oval 3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4</a:t>
            </a:r>
            <a:endParaRPr lang="en-US" sz="1600" dirty="0"/>
          </a:p>
        </p:txBody>
      </p:sp>
      <p:sp>
        <p:nvSpPr>
          <p:cNvPr id="35" name="Oval 3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9813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 (positive)</a:t>
            </a:r>
          </a:p>
          <a:p>
            <a:pPr lvl="1"/>
            <a:r>
              <a:rPr lang="en-US" dirty="0" smtClean="0"/>
              <a:t>Hub nodes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7" name="Straight Connector 6"/>
          <p:cNvCxnSpPr>
            <a:stCxn id="33" idx="5"/>
            <a:endCxn id="3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3" idx="3"/>
            <a:endCxn id="3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4" idx="5"/>
            <a:endCxn id="2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4"/>
            <a:endCxn id="2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9" idx="3"/>
            <a:endCxn id="2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9" idx="5"/>
            <a:endCxn id="2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7" idx="3"/>
            <a:endCxn id="2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7" idx="7"/>
            <a:endCxn id="3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7" idx="6"/>
            <a:endCxn id="3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1" idx="0"/>
            <a:endCxn id="3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6"/>
            <a:endCxn id="3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5"/>
            <a:endCxn id="3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6" idx="4"/>
            <a:endCxn id="3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3" idx="6"/>
            <a:endCxn id="2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5" idx="5"/>
            <a:endCxn id="2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5" idx="3"/>
            <a:endCxn id="3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5" name="Oval 2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6" name="Oval 2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7" name="Oval 2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8" name="Oval 2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9" name="Oval 2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30" name="Oval 2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31" name="Oval 3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</a:t>
            </a:r>
            <a:endParaRPr lang="en-US" sz="1600" dirty="0"/>
          </a:p>
        </p:txBody>
      </p:sp>
      <p:sp>
        <p:nvSpPr>
          <p:cNvPr id="32" name="Oval 3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3" name="Oval 3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4</a:t>
            </a:r>
            <a:endParaRPr lang="en-US" sz="1600" b="1" dirty="0"/>
          </a:p>
        </p:txBody>
      </p:sp>
      <p:sp>
        <p:nvSpPr>
          <p:cNvPr id="34" name="Oval 3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4</a:t>
            </a:r>
            <a:endParaRPr lang="en-US" sz="1600" b="1" dirty="0"/>
          </a:p>
        </p:txBody>
      </p:sp>
      <p:sp>
        <p:nvSpPr>
          <p:cNvPr id="35" name="Oval 3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5153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 (negative)</a:t>
            </a:r>
          </a:p>
          <a:p>
            <a:pPr lvl="1"/>
            <a:r>
              <a:rPr lang="en-US" dirty="0" smtClean="0"/>
              <a:t>Hub nodes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7" name="Straight Connector 6"/>
          <p:cNvCxnSpPr>
            <a:stCxn id="33" idx="5"/>
            <a:endCxn id="3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3" idx="3"/>
            <a:endCxn id="3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4" idx="5"/>
            <a:endCxn id="2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4"/>
            <a:endCxn id="2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9" idx="3"/>
            <a:endCxn id="2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9" idx="5"/>
            <a:endCxn id="2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7" idx="3"/>
            <a:endCxn id="2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7" idx="7"/>
            <a:endCxn id="3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7" idx="6"/>
            <a:endCxn id="3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1" idx="0"/>
            <a:endCxn id="3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6"/>
            <a:endCxn id="3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5"/>
            <a:endCxn id="3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6" idx="4"/>
            <a:endCxn id="3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3" idx="6"/>
            <a:endCxn id="2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5" idx="5"/>
            <a:endCxn id="2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5" idx="3"/>
            <a:endCxn id="3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25" name="Oval 2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26" name="Oval 2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2</a:t>
            </a:r>
            <a:endParaRPr lang="en-US" sz="1600" b="1" dirty="0"/>
          </a:p>
        </p:txBody>
      </p:sp>
      <p:sp>
        <p:nvSpPr>
          <p:cNvPr id="27" name="Oval 2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2</a:t>
            </a:r>
            <a:endParaRPr lang="en-US" sz="1600" b="1" dirty="0"/>
          </a:p>
        </p:txBody>
      </p:sp>
      <p:sp>
        <p:nvSpPr>
          <p:cNvPr id="28" name="Oval 2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29" name="Oval 2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30" name="Oval 2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1" name="Oval 3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2" name="Oval 3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33" name="Oval 3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34" name="Oval 3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35" name="Oval 3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738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37" name="Straight Connector 36"/>
            <p:cNvCxnSpPr>
              <a:stCxn id="63" idx="5"/>
              <a:endCxn id="64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63" idx="3"/>
              <a:endCxn id="61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54" idx="5"/>
              <a:endCxn id="55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8" idx="4"/>
              <a:endCxn id="59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9" idx="3"/>
              <a:endCxn id="55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59" idx="5"/>
              <a:endCxn id="57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57" idx="3"/>
              <a:endCxn id="55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7" idx="7"/>
              <a:endCxn id="61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7" idx="6"/>
              <a:endCxn id="60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61" idx="0"/>
              <a:endCxn id="62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60" idx="6"/>
              <a:endCxn id="64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1" idx="6"/>
              <a:endCxn id="64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5"/>
              <a:endCxn id="63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6" idx="4"/>
              <a:endCxn id="64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3" idx="6"/>
              <a:endCxn id="56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5" idx="5"/>
              <a:endCxn id="56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5" idx="3"/>
              <a:endCxn id="63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758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37" name="Straight Connector 36"/>
          <p:cNvCxnSpPr>
            <a:stCxn id="63" idx="5"/>
            <a:endCxn id="6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3" idx="3"/>
            <a:endCxn id="6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4" idx="5"/>
            <a:endCxn id="5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8" idx="4"/>
            <a:endCxn id="5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59" idx="3"/>
            <a:endCxn id="5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9" idx="5"/>
            <a:endCxn id="5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57" idx="3"/>
            <a:endCxn id="5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7" idx="7"/>
            <a:endCxn id="6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6"/>
            <a:endCxn id="6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61" idx="0"/>
            <a:endCxn id="6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0" idx="6"/>
            <a:endCxn id="6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1" idx="6"/>
            <a:endCxn id="6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62" idx="5"/>
            <a:endCxn id="6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6" idx="4"/>
            <a:endCxn id="6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63" idx="6"/>
            <a:endCxn id="5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65" idx="5"/>
            <a:endCxn id="5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5" idx="3"/>
            <a:endCxn id="6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7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37" name="Straight Connector 36"/>
          <p:cNvCxnSpPr>
            <a:stCxn id="63" idx="5"/>
            <a:endCxn id="6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3" idx="3"/>
            <a:endCxn id="6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4" idx="5"/>
            <a:endCxn id="5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8" idx="4"/>
            <a:endCxn id="5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59" idx="3"/>
            <a:endCxn id="5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9" idx="5"/>
            <a:endCxn id="5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57" idx="3"/>
            <a:endCxn id="5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7" idx="7"/>
            <a:endCxn id="6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6"/>
            <a:endCxn id="6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61" idx="0"/>
            <a:endCxn id="6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0" idx="6"/>
            <a:endCxn id="6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1" idx="6"/>
            <a:endCxn id="6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62" idx="5"/>
            <a:endCxn id="6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6" idx="4"/>
            <a:endCxn id="6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63" idx="6"/>
            <a:endCxn id="5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65" idx="5"/>
            <a:endCxn id="5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5" idx="3"/>
            <a:endCxn id="6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5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r>
              <a:rPr lang="en-US" dirty="0" smtClean="0"/>
              <a:t>Closeness centrality</a:t>
            </a:r>
          </a:p>
          <a:p>
            <a:pPr lvl="1"/>
            <a:r>
              <a:rPr lang="en-US" dirty="0" smtClean="0"/>
              <a:t>Length of paths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36" name="Straight Connector 35"/>
            <p:cNvCxnSpPr>
              <a:stCxn id="91" idx="5"/>
              <a:endCxn id="92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91" idx="3"/>
              <a:endCxn id="89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82" idx="5"/>
              <a:endCxn id="83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86" idx="4"/>
              <a:endCxn id="87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7" idx="3"/>
              <a:endCxn id="83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7" idx="5"/>
              <a:endCxn id="85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5" idx="3"/>
              <a:endCxn id="83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5" idx="7"/>
              <a:endCxn id="89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5" idx="6"/>
              <a:endCxn id="88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9" idx="0"/>
              <a:endCxn id="90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8" idx="6"/>
              <a:endCxn id="92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9" idx="6"/>
              <a:endCxn id="92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90" idx="5"/>
              <a:endCxn id="91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4"/>
              <a:endCxn id="92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1" idx="6"/>
              <a:endCxn id="84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3" idx="5"/>
              <a:endCxn id="84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3" idx="3"/>
              <a:endCxn id="91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57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r>
              <a:rPr lang="en-US" dirty="0" smtClean="0"/>
              <a:t>Closeness centrality</a:t>
            </a:r>
          </a:p>
          <a:p>
            <a:pPr lvl="1"/>
            <a:r>
              <a:rPr lang="en-US" dirty="0" smtClean="0"/>
              <a:t>Length of paths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36" name="Straight Connector 35"/>
          <p:cNvCxnSpPr>
            <a:stCxn id="91" idx="5"/>
            <a:endCxn id="92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91" idx="3"/>
            <a:endCxn id="89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82" idx="5"/>
            <a:endCxn id="83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86" idx="4"/>
            <a:endCxn id="87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7" idx="3"/>
            <a:endCxn id="83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87" idx="5"/>
            <a:endCxn id="85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5" idx="3"/>
            <a:endCxn id="83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7"/>
            <a:endCxn id="89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85" idx="6"/>
            <a:endCxn id="88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89" idx="0"/>
            <a:endCxn id="90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88" idx="6"/>
            <a:endCxn id="92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89" idx="6"/>
            <a:endCxn id="92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90" idx="5"/>
            <a:endCxn id="91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4" idx="4"/>
            <a:endCxn id="92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91" idx="6"/>
            <a:endCxn id="84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93" idx="5"/>
            <a:endCxn id="84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93" idx="3"/>
            <a:endCxn id="91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3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Phyllosphere</a:t>
            </a:r>
            <a:r>
              <a:rPr lang="en-US" dirty="0" smtClean="0"/>
              <a:t>: above-ground plant parts</a:t>
            </a:r>
          </a:p>
          <a:p>
            <a:endParaRPr lang="en-US" dirty="0"/>
          </a:p>
          <a:p>
            <a:r>
              <a:rPr lang="en-US" dirty="0" smtClean="0"/>
              <a:t>Role of microbiome in pathogen establishment</a:t>
            </a:r>
          </a:p>
          <a:p>
            <a:endParaRPr lang="en-US" dirty="0"/>
          </a:p>
          <a:p>
            <a:r>
              <a:rPr lang="en-US" dirty="0" smtClean="0"/>
              <a:t>Hostile environment: limited nutrients &amp; sunlight</a:t>
            </a:r>
          </a:p>
          <a:p>
            <a:endParaRPr lang="en-US" dirty="0"/>
          </a:p>
          <a:p>
            <a:r>
              <a:rPr lang="en-US" dirty="0" smtClean="0"/>
              <a:t>Niche construction</a:t>
            </a:r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Pathogen inhibition in the plant </a:t>
            </a:r>
            <a:r>
              <a:rPr lang="en-US" dirty="0" err="1"/>
              <a:t>phyllosphere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58" y="2024269"/>
            <a:ext cx="3657600" cy="2743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25281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r>
              <a:rPr lang="en-US" dirty="0" smtClean="0"/>
              <a:t>Closeness centrality</a:t>
            </a:r>
          </a:p>
          <a:p>
            <a:pPr lvl="1"/>
            <a:r>
              <a:rPr lang="en-US" dirty="0" smtClean="0"/>
              <a:t>Length of paths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36" name="Straight Connector 35"/>
          <p:cNvCxnSpPr>
            <a:stCxn id="91" idx="5"/>
            <a:endCxn id="92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91" idx="3"/>
            <a:endCxn id="89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82" idx="5"/>
            <a:endCxn id="83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86" idx="4"/>
            <a:endCxn id="87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7" idx="3"/>
            <a:endCxn id="83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87" idx="5"/>
            <a:endCxn id="85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5" idx="3"/>
            <a:endCxn id="83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7"/>
            <a:endCxn id="89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85" idx="6"/>
            <a:endCxn id="88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89" idx="0"/>
            <a:endCxn id="90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88" idx="6"/>
            <a:endCxn id="92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89" idx="6"/>
            <a:endCxn id="92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90" idx="5"/>
            <a:endCxn id="91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4" idx="4"/>
            <a:endCxn id="92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91" idx="6"/>
            <a:endCxn id="84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93" idx="5"/>
            <a:endCxn id="84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93" idx="3"/>
            <a:endCxn id="91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4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r>
              <a:rPr lang="en-US" dirty="0" smtClean="0"/>
              <a:t>Closeness centrality</a:t>
            </a:r>
          </a:p>
          <a:p>
            <a:pPr lvl="1"/>
            <a:r>
              <a:rPr lang="en-US" dirty="0" smtClean="0"/>
              <a:t>Length of paths</a:t>
            </a:r>
          </a:p>
          <a:p>
            <a:r>
              <a:rPr lang="en-US" dirty="0" smtClean="0"/>
              <a:t>Eigenvector centrality</a:t>
            </a:r>
          </a:p>
          <a:p>
            <a:pPr lvl="1"/>
            <a:r>
              <a:rPr lang="en-US" dirty="0" smtClean="0"/>
              <a:t>Proximity to </a:t>
            </a:r>
            <a:br>
              <a:rPr lang="en-US" dirty="0" smtClean="0"/>
            </a:br>
            <a:r>
              <a:rPr lang="en-US" dirty="0" smtClean="0"/>
              <a:t>important nodes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37" name="Straight Connector 36"/>
            <p:cNvCxnSpPr>
              <a:stCxn id="63" idx="5"/>
              <a:endCxn id="64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63" idx="3"/>
              <a:endCxn id="61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54" idx="5"/>
              <a:endCxn id="55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8" idx="4"/>
              <a:endCxn id="59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9" idx="3"/>
              <a:endCxn id="55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59" idx="5"/>
              <a:endCxn id="57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57" idx="3"/>
              <a:endCxn id="55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7" idx="7"/>
              <a:endCxn id="61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7" idx="6"/>
              <a:endCxn id="60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61" idx="0"/>
              <a:endCxn id="62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60" idx="6"/>
              <a:endCxn id="64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1" idx="6"/>
              <a:endCxn id="64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5"/>
              <a:endCxn id="63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6" idx="4"/>
              <a:endCxn id="64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3" idx="6"/>
              <a:endCxn id="56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5" idx="5"/>
              <a:endCxn id="56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5" idx="3"/>
              <a:endCxn id="63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Borgatti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845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620" y="4132232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618" y="3344857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8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80" y="4705455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65" y="3557593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3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65" y="3557593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011" y="3518736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9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69" y="1336267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0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Wild </a:t>
            </a:r>
            <a:r>
              <a:rPr lang="en-US" i="1" dirty="0" smtClean="0"/>
              <a:t>Arabidopsis </a:t>
            </a:r>
            <a:r>
              <a:rPr lang="en-US" dirty="0" smtClean="0"/>
              <a:t>plants</a:t>
            </a:r>
          </a:p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+ ITS </a:t>
            </a:r>
          </a:p>
          <a:p>
            <a:r>
              <a:rPr lang="en-US" dirty="0" smtClean="0"/>
              <a:t>~40% of community variation explained by</a:t>
            </a:r>
            <a:br>
              <a:rPr lang="en-US" dirty="0" smtClean="0"/>
            </a:br>
            <a:r>
              <a:rPr lang="en-US" dirty="0" smtClean="0"/>
              <a:t>location and sampling time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Could the other 60% be microbial interactions?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microbiome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353" y="1449036"/>
            <a:ext cx="3065533" cy="40827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277217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62" y="2196230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5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941" y="3502131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03" y="1336267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1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03" y="1336267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8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03" y="1336267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1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03" y="1336267"/>
            <a:ext cx="1163043" cy="623629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5868613" y="82286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Degree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0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43345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6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8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35" y="3714747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656000"/>
            <a:ext cx="2987155" cy="4464000"/>
          </a:xfrm>
        </p:spPr>
        <p:txBody>
          <a:bodyPr/>
          <a:lstStyle/>
          <a:p>
            <a:r>
              <a:rPr lang="en-US" dirty="0" smtClean="0"/>
              <a:t>Co-occurrence network</a:t>
            </a:r>
            <a:br>
              <a:rPr lang="en-US" dirty="0" smtClean="0"/>
            </a:br>
            <a:r>
              <a:rPr lang="en-US" dirty="0" smtClean="0"/>
              <a:t>(linear regression)</a:t>
            </a:r>
          </a:p>
          <a:p>
            <a:endParaRPr lang="en-US" dirty="0" smtClean="0"/>
          </a:p>
          <a:p>
            <a:r>
              <a:rPr lang="en-US" dirty="0" smtClean="0"/>
              <a:t>Tested edges by subsampling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62"/>
          <a:stretch/>
        </p:blipFill>
        <p:spPr bwMode="auto">
          <a:xfrm>
            <a:off x="3477297" y="1119847"/>
            <a:ext cx="4503826" cy="472600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146377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35" y="3714747"/>
            <a:ext cx="743372" cy="7433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52" y="4628994"/>
            <a:ext cx="743372" cy="7433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025" y="1095489"/>
            <a:ext cx="743372" cy="7433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634" y="2705953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1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35" y="3714747"/>
            <a:ext cx="743372" cy="7433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52" y="4628994"/>
            <a:ext cx="743372" cy="7433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025" y="1095489"/>
            <a:ext cx="743372" cy="7433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634" y="2705953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4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35" y="3714747"/>
            <a:ext cx="743372" cy="7433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52" y="4628994"/>
            <a:ext cx="743372" cy="7433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025" y="1095489"/>
            <a:ext cx="743372" cy="7433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634" y="2705953"/>
            <a:ext cx="743372" cy="743372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5868613" y="82286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Eigenvector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3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 - parallel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911" y="3290789"/>
            <a:ext cx="1106557" cy="11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0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 - parallel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911" y="3290789"/>
            <a:ext cx="1106557" cy="11065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38" y="1167976"/>
            <a:ext cx="1106557" cy="11065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35" y="1940228"/>
            <a:ext cx="1106557" cy="110655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93" y="3547271"/>
            <a:ext cx="1106557" cy="11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3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 - parallel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911" y="3290789"/>
            <a:ext cx="1106557" cy="11065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38" y="1167976"/>
            <a:ext cx="1106557" cy="11065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35" y="1940228"/>
            <a:ext cx="1106557" cy="110655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93" y="3547271"/>
            <a:ext cx="1106557" cy="11065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42" y="4460734"/>
            <a:ext cx="1106557" cy="110655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63" y="871769"/>
            <a:ext cx="1106557" cy="110655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635" y="2471902"/>
            <a:ext cx="1106557" cy="11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 - parallel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911" y="3290789"/>
            <a:ext cx="1106557" cy="11065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38" y="1167976"/>
            <a:ext cx="1106557" cy="11065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35" y="1940228"/>
            <a:ext cx="1106557" cy="110655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93" y="3547271"/>
            <a:ext cx="1106557" cy="11065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42" y="4460734"/>
            <a:ext cx="1106557" cy="110655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63" y="871769"/>
            <a:ext cx="1106557" cy="1106557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>
          <a:xfrm>
            <a:off x="5868613" y="82286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Closeness centrality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635" y="2471902"/>
            <a:ext cx="1106557" cy="1106557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5876376" y="1959896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Degree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38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730" y="4414360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9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802" y="3538633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4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34" y="1956725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656000"/>
            <a:ext cx="2987155" cy="4464000"/>
          </a:xfrm>
        </p:spPr>
        <p:txBody>
          <a:bodyPr/>
          <a:lstStyle/>
          <a:p>
            <a:r>
              <a:rPr lang="en-US" dirty="0" smtClean="0"/>
              <a:t>Co-occurrence network</a:t>
            </a:r>
            <a:br>
              <a:rPr lang="en-US" dirty="0" smtClean="0"/>
            </a:br>
            <a:r>
              <a:rPr lang="en-US" dirty="0" smtClean="0"/>
              <a:t>(linear regression)</a:t>
            </a:r>
          </a:p>
          <a:p>
            <a:endParaRPr lang="en-US" dirty="0" smtClean="0"/>
          </a:p>
          <a:p>
            <a:r>
              <a:rPr lang="en-US" dirty="0" smtClean="0"/>
              <a:t>Tested edges by subsampling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96" y="1119847"/>
            <a:ext cx="8243029" cy="4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338615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1" y="827761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6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Shortest path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1" y="827761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1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Shortest path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1" y="827761"/>
            <a:ext cx="1004780" cy="1004780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5868613" y="82286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Closeness centrality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868613" y="198118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9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Replication or diffusion?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0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Replication or diffusion?</a:t>
            </a:r>
          </a:p>
          <a:p>
            <a:r>
              <a:rPr lang="en-US" dirty="0" smtClean="0"/>
              <a:t>Serial or parallel?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Replication or diffusion?</a:t>
            </a:r>
          </a:p>
          <a:p>
            <a:r>
              <a:rPr lang="en-US" dirty="0" smtClean="0"/>
              <a:t>Serial or parallel?</a:t>
            </a:r>
          </a:p>
          <a:p>
            <a:r>
              <a:rPr lang="en-US" dirty="0" smtClean="0"/>
              <a:t>Deterministic or undirected?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Replication or diffusion?</a:t>
            </a:r>
          </a:p>
          <a:p>
            <a:r>
              <a:rPr lang="en-US" dirty="0" smtClean="0"/>
              <a:t>Serial or parallel?</a:t>
            </a:r>
          </a:p>
          <a:p>
            <a:r>
              <a:rPr lang="en-US" dirty="0" smtClean="0"/>
              <a:t>Deterministic or undirected?</a:t>
            </a:r>
          </a:p>
          <a:p>
            <a:r>
              <a:rPr lang="en-US" dirty="0" smtClean="0"/>
              <a:t>Paths, trails or walks?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Why does it matter what processes are going on?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0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7382" y="5248725"/>
            <a:ext cx="7040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Borgatti</a:t>
            </a:r>
            <a:r>
              <a:rPr lang="en-US" sz="2400" dirty="0"/>
              <a:t> </a:t>
            </a:r>
            <a:r>
              <a:rPr lang="en-US" sz="2400" dirty="0" smtClean="0"/>
              <a:t>(2005</a:t>
            </a:r>
            <a:r>
              <a:rPr lang="en-US" sz="2400" dirty="0"/>
              <a:t>). Centrality and network flow. </a:t>
            </a:r>
            <a:r>
              <a:rPr lang="en-US" sz="2400" i="1" dirty="0"/>
              <a:t>Social networks</a:t>
            </a:r>
            <a:r>
              <a:rPr lang="en-US" sz="2400" dirty="0"/>
              <a:t>, </a:t>
            </a:r>
            <a:r>
              <a:rPr lang="en-US" sz="2400" i="1" dirty="0"/>
              <a:t>27</a:t>
            </a:r>
            <a:r>
              <a:rPr lang="en-US" sz="2400" dirty="0"/>
              <a:t>(1), 55-71.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87" y="1116975"/>
            <a:ext cx="4534792" cy="3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3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Simulated flow processes</a:t>
            </a:r>
          </a:p>
          <a:p>
            <a:r>
              <a:rPr lang="en-US" dirty="0" smtClean="0"/>
              <a:t>Package process</a:t>
            </a:r>
          </a:p>
          <a:p>
            <a:r>
              <a:rPr lang="en-US" dirty="0" smtClean="0"/>
              <a:t>Mooching </a:t>
            </a:r>
          </a:p>
          <a:p>
            <a:r>
              <a:rPr lang="en-US" dirty="0" smtClean="0"/>
              <a:t>Used goods</a:t>
            </a:r>
          </a:p>
          <a:p>
            <a:r>
              <a:rPr lang="en-US" dirty="0" smtClean="0"/>
              <a:t>Gossip</a:t>
            </a:r>
          </a:p>
          <a:p>
            <a:r>
              <a:rPr lang="en-US" dirty="0" smtClean="0"/>
              <a:t>Infections</a:t>
            </a:r>
          </a:p>
          <a:p>
            <a:r>
              <a:rPr lang="en-US" dirty="0" smtClean="0"/>
              <a:t>Money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7382" y="5248725"/>
            <a:ext cx="7040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Borgatti</a:t>
            </a:r>
            <a:r>
              <a:rPr lang="en-US" sz="2400" dirty="0" smtClean="0"/>
              <a:t> (</a:t>
            </a:r>
            <a:r>
              <a:rPr lang="en-US" sz="2400" dirty="0"/>
              <a:t>2005). Centrality and network flow. </a:t>
            </a:r>
            <a:r>
              <a:rPr lang="en-US" sz="2400" i="1" dirty="0"/>
              <a:t>Social networks</a:t>
            </a:r>
            <a:r>
              <a:rPr lang="en-US" sz="2400" dirty="0"/>
              <a:t>, </a:t>
            </a:r>
            <a:r>
              <a:rPr lang="en-US" sz="2400" i="1" dirty="0"/>
              <a:t>27</a:t>
            </a:r>
            <a:r>
              <a:rPr lang="en-US" sz="2400" dirty="0"/>
              <a:t>(1), 55-71.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87" y="1116975"/>
            <a:ext cx="4534792" cy="3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3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Outcomes</a:t>
            </a:r>
          </a:p>
          <a:p>
            <a:r>
              <a:rPr lang="en-US" dirty="0" smtClean="0"/>
              <a:t>Central actors in gossip processes</a:t>
            </a:r>
            <a:br>
              <a:rPr lang="en-US" dirty="0" smtClean="0"/>
            </a:br>
            <a:r>
              <a:rPr lang="en-US" dirty="0" smtClean="0"/>
              <a:t>not captured in shortest paths</a:t>
            </a:r>
          </a:p>
          <a:p>
            <a:r>
              <a:rPr lang="en-US" dirty="0" smtClean="0"/>
              <a:t>Node importance is interaction</a:t>
            </a:r>
            <a:br>
              <a:rPr lang="en-US" dirty="0" smtClean="0"/>
            </a:br>
            <a:r>
              <a:rPr lang="en-US" dirty="0" smtClean="0"/>
              <a:t>between position and flow process</a:t>
            </a:r>
          </a:p>
          <a:p>
            <a:r>
              <a:rPr lang="en-US" dirty="0" smtClean="0"/>
              <a:t>Untargeted flows not well modelled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7382" y="5248725"/>
            <a:ext cx="7040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Borgatti</a:t>
            </a:r>
            <a:r>
              <a:rPr lang="en-US" sz="2400" dirty="0"/>
              <a:t> </a:t>
            </a:r>
            <a:r>
              <a:rPr lang="en-US" sz="2400" dirty="0" smtClean="0"/>
              <a:t>(2005</a:t>
            </a:r>
            <a:r>
              <a:rPr lang="en-US" sz="2400" dirty="0"/>
              <a:t>). Centrality and network flow. </a:t>
            </a:r>
            <a:r>
              <a:rPr lang="en-US" sz="2400" i="1" dirty="0"/>
              <a:t>Social networks</a:t>
            </a:r>
            <a:r>
              <a:rPr lang="en-US" sz="2400" dirty="0"/>
              <a:t>, </a:t>
            </a:r>
            <a:r>
              <a:rPr lang="en-US" sz="2400" i="1" dirty="0"/>
              <a:t>27</a:t>
            </a:r>
            <a:r>
              <a:rPr lang="en-US" sz="2400" dirty="0"/>
              <a:t>(1), 55-71.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87" y="1116975"/>
            <a:ext cx="4534792" cy="3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9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656000"/>
            <a:ext cx="2987155" cy="4464000"/>
          </a:xfrm>
        </p:spPr>
        <p:txBody>
          <a:bodyPr/>
          <a:lstStyle/>
          <a:p>
            <a:r>
              <a:rPr lang="en-US" dirty="0" smtClean="0"/>
              <a:t>Co-occurrence network</a:t>
            </a:r>
            <a:br>
              <a:rPr lang="en-US" dirty="0" smtClean="0"/>
            </a:br>
            <a:r>
              <a:rPr lang="en-US" dirty="0" smtClean="0"/>
              <a:t>(linear regression)</a:t>
            </a:r>
          </a:p>
          <a:p>
            <a:endParaRPr lang="en-US" dirty="0" smtClean="0"/>
          </a:p>
          <a:p>
            <a:r>
              <a:rPr lang="en-US" dirty="0" smtClean="0"/>
              <a:t>Tested edges by subsampling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96" y="1119847"/>
            <a:ext cx="8243029" cy="4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971183" y="1437861"/>
            <a:ext cx="248478" cy="9872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5400000">
            <a:off x="9709702" y="2010947"/>
            <a:ext cx="248478" cy="18403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9709702" y="4184303"/>
            <a:ext cx="248478" cy="18403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64229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choose?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4234445" y="1336261"/>
            <a:ext cx="7530522" cy="4159891"/>
            <a:chOff x="3757798" y="1134759"/>
            <a:chExt cx="7530522" cy="4159891"/>
          </a:xfrm>
        </p:grpSpPr>
        <p:cxnSp>
          <p:nvCxnSpPr>
            <p:cNvPr id="38" name="Straight Connector 37"/>
            <p:cNvCxnSpPr>
              <a:stCxn id="64" idx="5"/>
              <a:endCxn id="65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64" idx="3"/>
              <a:endCxn id="62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5" idx="5"/>
              <a:endCxn id="56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9" idx="4"/>
              <a:endCxn id="60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60" idx="3"/>
              <a:endCxn id="56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60" idx="5"/>
              <a:endCxn id="58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8" idx="3"/>
              <a:endCxn id="56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8" idx="7"/>
              <a:endCxn id="62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8" idx="6"/>
              <a:endCxn id="61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62" idx="0"/>
              <a:endCxn id="63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1" idx="6"/>
              <a:endCxn id="65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6"/>
              <a:endCxn id="65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63" idx="5"/>
              <a:endCxn id="64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7" idx="4"/>
              <a:endCxn id="65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4" idx="6"/>
              <a:endCxn id="57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6" idx="5"/>
              <a:endCxn id="57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4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92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choose?</a:t>
            </a:r>
          </a:p>
          <a:p>
            <a:r>
              <a:rPr lang="en-US" dirty="0" smtClean="0"/>
              <a:t>Competing clusters:</a:t>
            </a:r>
            <a:br>
              <a:rPr lang="en-US" dirty="0" smtClean="0"/>
            </a:br>
            <a:r>
              <a:rPr lang="en-US" dirty="0" err="1" smtClean="0"/>
              <a:t>betweenness</a:t>
            </a:r>
            <a:r>
              <a:rPr lang="en-US" dirty="0" smtClean="0"/>
              <a:t> centrality?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4234445" y="1336261"/>
            <a:ext cx="7530522" cy="4159891"/>
            <a:chOff x="3757798" y="1134759"/>
            <a:chExt cx="7530522" cy="4159891"/>
          </a:xfrm>
        </p:grpSpPr>
        <p:cxnSp>
          <p:nvCxnSpPr>
            <p:cNvPr id="38" name="Straight Connector 37"/>
            <p:cNvCxnSpPr>
              <a:stCxn id="64" idx="5"/>
              <a:endCxn id="65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64" idx="3"/>
              <a:endCxn id="62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5" idx="5"/>
              <a:endCxn id="56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9" idx="4"/>
              <a:endCxn id="60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60" idx="3"/>
              <a:endCxn id="56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60" idx="5"/>
              <a:endCxn id="58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8" idx="3"/>
              <a:endCxn id="56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8" idx="7"/>
              <a:endCxn id="62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8" idx="6"/>
              <a:endCxn id="61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62" idx="0"/>
              <a:endCxn id="63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1" idx="6"/>
              <a:endCxn id="65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6"/>
              <a:endCxn id="65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63" idx="5"/>
              <a:endCxn id="64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7" idx="4"/>
              <a:endCxn id="65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4" idx="6"/>
              <a:endCxn id="57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6" idx="5"/>
              <a:endCxn id="57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4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Oval 66"/>
          <p:cNvSpPr/>
          <p:nvPr/>
        </p:nvSpPr>
        <p:spPr>
          <a:xfrm>
            <a:off x="6639818" y="4119621"/>
            <a:ext cx="1080000" cy="1080000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0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choose?</a:t>
            </a:r>
          </a:p>
          <a:p>
            <a:r>
              <a:rPr lang="en-US" dirty="0" smtClean="0"/>
              <a:t>Competing clusters:</a:t>
            </a:r>
            <a:br>
              <a:rPr lang="en-US" dirty="0" smtClean="0"/>
            </a:br>
            <a:r>
              <a:rPr lang="en-US" dirty="0" err="1" smtClean="0"/>
              <a:t>betweenness</a:t>
            </a:r>
            <a:r>
              <a:rPr lang="en-US" dirty="0" smtClean="0"/>
              <a:t> centrality?</a:t>
            </a:r>
          </a:p>
          <a:p>
            <a:r>
              <a:rPr lang="en-US" dirty="0" smtClean="0"/>
              <a:t>Primary degrader:</a:t>
            </a:r>
            <a:br>
              <a:rPr lang="en-US" dirty="0" smtClean="0"/>
            </a:br>
            <a:r>
              <a:rPr lang="en-US" dirty="0" smtClean="0"/>
              <a:t>eigenvector centrality?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34445" y="1336261"/>
            <a:ext cx="7530522" cy="4159891"/>
            <a:chOff x="3757798" y="1134759"/>
            <a:chExt cx="7530522" cy="4159891"/>
          </a:xfrm>
        </p:grpSpPr>
        <p:cxnSp>
          <p:nvCxnSpPr>
            <p:cNvPr id="7" name="Straight Connector 6"/>
            <p:cNvCxnSpPr>
              <a:stCxn id="33" idx="5"/>
              <a:endCxn id="34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33" idx="3"/>
              <a:endCxn id="31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4" idx="5"/>
              <a:endCxn id="25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8" idx="4"/>
              <a:endCxn id="29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9" idx="3"/>
              <a:endCxn id="25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9" idx="5"/>
              <a:endCxn id="27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7" idx="3"/>
              <a:endCxn id="25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7" idx="7"/>
              <a:endCxn id="31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6"/>
              <a:endCxn id="30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31" idx="0"/>
              <a:endCxn id="32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30" idx="6"/>
              <a:endCxn id="34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1" idx="6"/>
              <a:endCxn id="34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32" idx="5"/>
              <a:endCxn id="33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6" idx="4"/>
              <a:endCxn id="34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3" idx="6"/>
              <a:endCxn id="26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5"/>
              <a:endCxn id="26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5" idx="3"/>
              <a:endCxn id="33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Oval 36"/>
          <p:cNvSpPr/>
          <p:nvPr/>
        </p:nvSpPr>
        <p:spPr>
          <a:xfrm>
            <a:off x="9495330" y="2159793"/>
            <a:ext cx="1080000" cy="1080000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choose?</a:t>
            </a:r>
          </a:p>
          <a:p>
            <a:r>
              <a:rPr lang="en-US" dirty="0" smtClean="0"/>
              <a:t>Competing clusters:</a:t>
            </a:r>
            <a:br>
              <a:rPr lang="en-US" dirty="0" smtClean="0"/>
            </a:br>
            <a:r>
              <a:rPr lang="en-US" dirty="0" err="1" smtClean="0"/>
              <a:t>betweenness</a:t>
            </a:r>
            <a:r>
              <a:rPr lang="en-US" dirty="0" smtClean="0"/>
              <a:t> centrality?</a:t>
            </a:r>
          </a:p>
          <a:p>
            <a:r>
              <a:rPr lang="en-US" dirty="0" smtClean="0"/>
              <a:t>Primary degrader:</a:t>
            </a:r>
            <a:br>
              <a:rPr lang="en-US" dirty="0" smtClean="0"/>
            </a:br>
            <a:r>
              <a:rPr lang="en-US" dirty="0" smtClean="0"/>
              <a:t>eigenvector centrality?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Effect of microbial dynamics</a:t>
            </a:r>
            <a:br>
              <a:rPr lang="en-US" dirty="0" smtClean="0"/>
            </a:br>
            <a:r>
              <a:rPr lang="en-US" dirty="0" smtClean="0"/>
              <a:t>on network topology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34445" y="1336261"/>
            <a:ext cx="7530522" cy="4159891"/>
            <a:chOff x="3757798" y="1134759"/>
            <a:chExt cx="7530522" cy="4159891"/>
          </a:xfrm>
        </p:grpSpPr>
        <p:cxnSp>
          <p:nvCxnSpPr>
            <p:cNvPr id="7" name="Straight Connector 6"/>
            <p:cNvCxnSpPr>
              <a:stCxn id="33" idx="5"/>
              <a:endCxn id="34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33" idx="3"/>
              <a:endCxn id="31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4" idx="5"/>
              <a:endCxn id="25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8" idx="4"/>
              <a:endCxn id="29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9" idx="3"/>
              <a:endCxn id="25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9" idx="5"/>
              <a:endCxn id="27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7" idx="3"/>
              <a:endCxn id="25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7" idx="7"/>
              <a:endCxn id="31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6"/>
              <a:endCxn id="30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31" idx="0"/>
              <a:endCxn id="32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30" idx="6"/>
              <a:endCxn id="34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1" idx="6"/>
              <a:endCxn id="34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32" idx="5"/>
              <a:endCxn id="33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6" idx="4"/>
              <a:endCxn id="34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3" idx="6"/>
              <a:endCxn id="26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5"/>
              <a:endCxn id="26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5" idx="3"/>
              <a:endCxn id="33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213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systematic studies</a:t>
            </a:r>
            <a:br>
              <a:rPr lang="en-US" dirty="0" smtClean="0"/>
            </a:br>
            <a:r>
              <a:rPr lang="en-US" dirty="0" smtClean="0"/>
              <a:t>on effect of dynamics on </a:t>
            </a:r>
            <a:br>
              <a:rPr lang="en-US" dirty="0" smtClean="0"/>
            </a:br>
            <a:r>
              <a:rPr lang="en-US" dirty="0" smtClean="0"/>
              <a:t>network structure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9"/>
          <a:stretch/>
        </p:blipFill>
        <p:spPr bwMode="auto">
          <a:xfrm>
            <a:off x="7292009" y="854803"/>
            <a:ext cx="3898229" cy="4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973957" y="2431773"/>
            <a:ext cx="665921" cy="911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93396" y="1656000"/>
            <a:ext cx="665921" cy="911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0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systematic studies</a:t>
            </a:r>
            <a:br>
              <a:rPr lang="en-US" dirty="0" smtClean="0"/>
            </a:br>
            <a:r>
              <a:rPr lang="en-US" dirty="0" smtClean="0"/>
              <a:t>on effect of dynamics on </a:t>
            </a:r>
            <a:br>
              <a:rPr lang="en-US" dirty="0" smtClean="0"/>
            </a:br>
            <a:r>
              <a:rPr lang="en-US" dirty="0" smtClean="0"/>
              <a:t>network structure</a:t>
            </a:r>
          </a:p>
          <a:p>
            <a:r>
              <a:rPr lang="en-US" dirty="0" smtClean="0"/>
              <a:t>Validate what you can!</a:t>
            </a:r>
          </a:p>
          <a:p>
            <a:pPr lvl="1"/>
            <a:r>
              <a:rPr lang="en-US" dirty="0" smtClean="0"/>
              <a:t>Literature</a:t>
            </a:r>
          </a:p>
          <a:p>
            <a:pPr lvl="1"/>
            <a:r>
              <a:rPr lang="en-US" dirty="0" smtClean="0"/>
              <a:t>Metabolic complementarity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93" y="1808524"/>
            <a:ext cx="5613140" cy="25083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Levy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&amp; </a:t>
            </a:r>
            <a:r>
              <a:rPr lang="en-US" sz="1100" dirty="0" err="1" smtClean="0">
                <a:solidFill>
                  <a:schemeClr val="bg1"/>
                </a:solidFill>
              </a:rPr>
              <a:t>Borenstein</a:t>
            </a:r>
            <a:r>
              <a:rPr lang="en-US" sz="1100" dirty="0" smtClean="0">
                <a:solidFill>
                  <a:schemeClr val="bg1"/>
                </a:solidFill>
              </a:rPr>
              <a:t>. (</a:t>
            </a:r>
            <a:r>
              <a:rPr lang="en-US" sz="1100" dirty="0">
                <a:solidFill>
                  <a:schemeClr val="bg1"/>
                </a:solidFill>
              </a:rPr>
              <a:t>2013). Metabolic modeling of species interaction in the human microbiome elucidates community-level assembly rules. </a:t>
            </a:r>
            <a:r>
              <a:rPr lang="en-US" sz="1100" i="1" dirty="0">
                <a:solidFill>
                  <a:schemeClr val="bg1"/>
                </a:solidFill>
              </a:rPr>
              <a:t>Proceedings of the National Academy of Sciences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110</a:t>
            </a:r>
            <a:r>
              <a:rPr lang="en-US" sz="1100" dirty="0">
                <a:solidFill>
                  <a:schemeClr val="bg1"/>
                </a:solidFill>
              </a:rPr>
              <a:t>(31), 12804-12809.</a:t>
            </a:r>
          </a:p>
        </p:txBody>
      </p:sp>
    </p:spTree>
    <p:extLst>
      <p:ext uri="{BB962C8B-B14F-4D97-AF65-F5344CB8AC3E}">
        <p14:creationId xmlns:p14="http://schemas.microsoft.com/office/powerpoint/2010/main" val="406189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6073278" cy="4464000"/>
          </a:xfrm>
        </p:spPr>
        <p:txBody>
          <a:bodyPr/>
          <a:lstStyle/>
          <a:p>
            <a:r>
              <a:rPr lang="en-US" dirty="0" smtClean="0"/>
              <a:t>No systematic studies</a:t>
            </a:r>
            <a:br>
              <a:rPr lang="en-US" dirty="0" smtClean="0"/>
            </a:br>
            <a:r>
              <a:rPr lang="en-US" dirty="0" smtClean="0"/>
              <a:t>on effect of dynamics on </a:t>
            </a:r>
            <a:br>
              <a:rPr lang="en-US" dirty="0" smtClean="0"/>
            </a:br>
            <a:r>
              <a:rPr lang="en-US" dirty="0" smtClean="0"/>
              <a:t>network structure</a:t>
            </a:r>
          </a:p>
          <a:p>
            <a:r>
              <a:rPr lang="en-US" dirty="0" smtClean="0"/>
              <a:t>Validate what you can!</a:t>
            </a:r>
          </a:p>
          <a:p>
            <a:pPr lvl="1"/>
            <a:r>
              <a:rPr lang="en-US" dirty="0" smtClean="0"/>
              <a:t>Literature</a:t>
            </a:r>
          </a:p>
          <a:p>
            <a:pPr lvl="1"/>
            <a:r>
              <a:rPr lang="en-US" dirty="0" smtClean="0"/>
              <a:t>Metabolic complementarity</a:t>
            </a:r>
          </a:p>
          <a:p>
            <a:r>
              <a:rPr lang="en-US" dirty="0" smtClean="0"/>
              <a:t>Correlate network properties</a:t>
            </a:r>
            <a:br>
              <a:rPr lang="en-US" dirty="0" smtClean="0"/>
            </a:br>
            <a:r>
              <a:rPr lang="en-US" dirty="0" smtClean="0"/>
              <a:t>to confounders, environmental factors,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bacterial properties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93" y="1808524"/>
            <a:ext cx="5613140" cy="250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4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Unique role in ecosystem</a:t>
            </a:r>
          </a:p>
          <a:p>
            <a:r>
              <a:rPr lang="en-US" dirty="0" smtClean="0"/>
              <a:t>Removal changes ecosystem </a:t>
            </a:r>
          </a:p>
          <a:p>
            <a:pPr lvl="1"/>
            <a:r>
              <a:rPr lang="en-US" dirty="0" smtClean="0"/>
              <a:t>Negative change</a:t>
            </a:r>
          </a:p>
          <a:p>
            <a:r>
              <a:rPr lang="en-US" dirty="0" smtClean="0"/>
              <a:t>Not necessarily abundant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851" y="2353648"/>
            <a:ext cx="5361555" cy="23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5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Strongly Interacting Species</a:t>
            </a:r>
          </a:p>
          <a:p>
            <a:r>
              <a:rPr lang="en-US" dirty="0" smtClean="0"/>
              <a:t>Can control community type</a:t>
            </a:r>
          </a:p>
          <a:p>
            <a:r>
              <a:rPr lang="en-US" dirty="0" smtClean="0"/>
              <a:t>Effect not necessarily negative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Gibson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On the origins and control of community types in the human microbiome.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computational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(2), e1004688.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804" y="864704"/>
            <a:ext cx="5799754" cy="443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9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Can be identified through centrality</a:t>
            </a:r>
          </a:p>
          <a:p>
            <a:pPr lvl="1"/>
            <a:r>
              <a:rPr lang="en-US" dirty="0" smtClean="0"/>
              <a:t>Degree</a:t>
            </a:r>
          </a:p>
          <a:p>
            <a:pPr lvl="1"/>
            <a:endParaRPr lang="en-US" dirty="0"/>
          </a:p>
          <a:p>
            <a:r>
              <a:rPr lang="en-US" dirty="0" smtClean="0"/>
              <a:t>How reliable are centralities as</a:t>
            </a:r>
            <a:br>
              <a:rPr lang="en-US" dirty="0" smtClean="0"/>
            </a:br>
            <a:r>
              <a:rPr lang="en-US" dirty="0" smtClean="0"/>
              <a:t>keystone indicators?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Fisher &amp; Mehta. </a:t>
            </a:r>
            <a:r>
              <a:rPr lang="en-US" sz="1100" dirty="0">
                <a:solidFill>
                  <a:schemeClr val="bg1"/>
                </a:solidFill>
              </a:rPr>
              <a:t>(2014). Identifying keystone species in the human gut microbiome from </a:t>
            </a:r>
            <a:r>
              <a:rPr lang="en-US" sz="1100" dirty="0" err="1">
                <a:solidFill>
                  <a:schemeClr val="bg1"/>
                </a:solidFill>
              </a:rPr>
              <a:t>metagenomic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timeseries</a:t>
            </a:r>
            <a:r>
              <a:rPr lang="en-US" sz="1100" dirty="0">
                <a:solidFill>
                  <a:schemeClr val="bg1"/>
                </a:solidFill>
              </a:rPr>
              <a:t> using sparse linear regression.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</a:t>
            </a:r>
            <a:r>
              <a:rPr lang="en-US" sz="1100" dirty="0">
                <a:solidFill>
                  <a:schemeClr val="bg1"/>
                </a:solidFill>
              </a:rPr>
              <a:t>(7), e102451.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58"/>
          <a:stretch/>
        </p:blipFill>
        <p:spPr>
          <a:xfrm>
            <a:off x="6266157" y="1960459"/>
            <a:ext cx="5481896" cy="248791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109791" y="1931505"/>
            <a:ext cx="360000" cy="360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369826" y="1960459"/>
            <a:ext cx="360000" cy="360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6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656000"/>
            <a:ext cx="2987155" cy="4464000"/>
          </a:xfrm>
        </p:spPr>
        <p:txBody>
          <a:bodyPr/>
          <a:lstStyle/>
          <a:p>
            <a:r>
              <a:rPr lang="en-US" dirty="0" smtClean="0"/>
              <a:t>Co-occurrence network</a:t>
            </a:r>
            <a:br>
              <a:rPr lang="en-US" dirty="0" smtClean="0"/>
            </a:br>
            <a:r>
              <a:rPr lang="en-US" dirty="0" smtClean="0"/>
              <a:t>(linear regression)</a:t>
            </a:r>
          </a:p>
          <a:p>
            <a:endParaRPr lang="en-US" dirty="0" smtClean="0"/>
          </a:p>
          <a:p>
            <a:r>
              <a:rPr lang="en-US" dirty="0" smtClean="0"/>
              <a:t>Tested edges by subsampling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96" y="1119847"/>
            <a:ext cx="8243029" cy="4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5205811" y="1133132"/>
            <a:ext cx="1781578" cy="111616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98546" y="2486273"/>
            <a:ext cx="1121206" cy="111616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302459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 (sum of correlations)</a:t>
            </a:r>
            <a:br>
              <a:rPr lang="en-US" dirty="0" smtClean="0"/>
            </a:br>
            <a:r>
              <a:rPr lang="en-US" dirty="0" smtClean="0"/>
              <a:t>largest for generalist herbivores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79" y="1406872"/>
            <a:ext cx="4180650" cy="366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7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 (sum of correlations)</a:t>
            </a:r>
            <a:br>
              <a:rPr lang="en-US" dirty="0" smtClean="0"/>
            </a:br>
            <a:r>
              <a:rPr lang="en-US" dirty="0" smtClean="0"/>
              <a:t>largest for generalist herbivores</a:t>
            </a:r>
          </a:p>
          <a:p>
            <a:r>
              <a:rPr lang="en-US" dirty="0"/>
              <a:t>Keystones not different</a:t>
            </a:r>
            <a:br>
              <a:rPr lang="en-US" dirty="0"/>
            </a:br>
            <a:r>
              <a:rPr lang="en-US" dirty="0"/>
              <a:t>from other species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79" y="1406872"/>
            <a:ext cx="4180650" cy="366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5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 (sum of correlations)</a:t>
            </a:r>
            <a:br>
              <a:rPr lang="en-US" dirty="0" smtClean="0"/>
            </a:br>
            <a:r>
              <a:rPr lang="en-US" dirty="0" smtClean="0"/>
              <a:t>largest for generalist herbivores</a:t>
            </a:r>
          </a:p>
          <a:p>
            <a:r>
              <a:rPr lang="en-US" dirty="0"/>
              <a:t>Keystones </a:t>
            </a:r>
            <a:r>
              <a:rPr lang="en-US" dirty="0" smtClean="0"/>
              <a:t>not </a:t>
            </a:r>
            <a:r>
              <a:rPr lang="en-US" dirty="0"/>
              <a:t>different</a:t>
            </a:r>
            <a:br>
              <a:rPr lang="en-US" dirty="0"/>
            </a:br>
            <a:r>
              <a:rPr lang="en-US" dirty="0"/>
              <a:t>from other </a:t>
            </a:r>
            <a:r>
              <a:rPr lang="en-US" dirty="0" smtClean="0"/>
              <a:t>species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79" y="1406872"/>
            <a:ext cx="4180650" cy="36622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49183" y="3853070"/>
            <a:ext cx="1579200" cy="66260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 (sum of correlations)</a:t>
            </a:r>
            <a:br>
              <a:rPr lang="en-US" dirty="0" smtClean="0"/>
            </a:br>
            <a:r>
              <a:rPr lang="en-US" dirty="0" smtClean="0"/>
              <a:t>largest for generalist herbivores</a:t>
            </a:r>
          </a:p>
          <a:p>
            <a:r>
              <a:rPr lang="en-US" dirty="0"/>
              <a:t>Keystones </a:t>
            </a:r>
            <a:r>
              <a:rPr lang="en-US" dirty="0" smtClean="0"/>
              <a:t>not </a:t>
            </a:r>
            <a:r>
              <a:rPr lang="en-US" dirty="0"/>
              <a:t>different</a:t>
            </a:r>
            <a:br>
              <a:rPr lang="en-US" dirty="0"/>
            </a:br>
            <a:r>
              <a:rPr lang="en-US" dirty="0"/>
              <a:t>from other </a:t>
            </a:r>
            <a:r>
              <a:rPr lang="en-US" dirty="0" smtClean="0"/>
              <a:t>species</a:t>
            </a:r>
          </a:p>
          <a:p>
            <a:endParaRPr lang="en-US" dirty="0" smtClean="0"/>
          </a:p>
          <a:p>
            <a:r>
              <a:rPr lang="en-US" dirty="0" smtClean="0"/>
              <a:t>Co-occurrence networks may</a:t>
            </a:r>
            <a:br>
              <a:rPr lang="en-US" dirty="0" smtClean="0"/>
            </a:br>
            <a:r>
              <a:rPr lang="en-US" dirty="0" smtClean="0"/>
              <a:t>not recover associations </a:t>
            </a:r>
            <a:br>
              <a:rPr lang="en-US" dirty="0" smtClean="0"/>
            </a:br>
            <a:r>
              <a:rPr lang="en-US" dirty="0" smtClean="0"/>
              <a:t>with keystones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79" y="1406872"/>
            <a:ext cx="4180650" cy="36622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49183" y="3853070"/>
            <a:ext cx="1579200" cy="66260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0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TARA Oceans cruise data</a:t>
            </a:r>
          </a:p>
          <a:p>
            <a:r>
              <a:rPr lang="en-US" dirty="0" smtClean="0"/>
              <a:t>Regression model shows</a:t>
            </a:r>
            <a:br>
              <a:rPr lang="en-US" dirty="0" smtClean="0"/>
            </a:br>
            <a:r>
              <a:rPr lang="en-US" dirty="0" smtClean="0"/>
              <a:t>correlations to environmental factors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3"/>
          <a:stretch/>
        </p:blipFill>
        <p:spPr>
          <a:xfrm>
            <a:off x="6692348" y="904462"/>
            <a:ext cx="3612348" cy="44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8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r>
              <a:rPr lang="en-US" dirty="0" smtClean="0"/>
              <a:t>Key nodes filtered from</a:t>
            </a:r>
            <a:br>
              <a:rPr lang="en-US" dirty="0" smtClean="0"/>
            </a:br>
            <a:r>
              <a:rPr lang="en-US" dirty="0" smtClean="0"/>
              <a:t>clusters</a:t>
            </a:r>
          </a:p>
          <a:p>
            <a:r>
              <a:rPr lang="en-US" dirty="0" smtClean="0"/>
              <a:t>Selected subnetworks</a:t>
            </a:r>
            <a:br>
              <a:rPr lang="en-US" dirty="0" smtClean="0"/>
            </a:br>
            <a:r>
              <a:rPr lang="en-US" dirty="0" smtClean="0"/>
              <a:t>contained nodes with</a:t>
            </a:r>
            <a:br>
              <a:rPr lang="en-US" dirty="0" smtClean="0"/>
            </a:br>
            <a:r>
              <a:rPr lang="en-US" dirty="0" smtClean="0"/>
              <a:t>strong correlations to subnetwork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564" y="718930"/>
            <a:ext cx="4509334" cy="468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7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Integrated subnetworks highlight</a:t>
            </a:r>
            <a:br>
              <a:rPr lang="en-US" dirty="0" smtClean="0"/>
            </a:br>
            <a:r>
              <a:rPr lang="en-US" dirty="0" smtClean="0"/>
              <a:t>importance of </a:t>
            </a:r>
            <a:r>
              <a:rPr lang="en-US" i="1" dirty="0" err="1" smtClean="0"/>
              <a:t>Synechococcus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and associated phages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pic>
        <p:nvPicPr>
          <p:cNvPr id="6" name="Picture 5" descr="nature16942-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179" y="1449036"/>
            <a:ext cx="4721086" cy="410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</p:spTree>
    <p:extLst>
      <p:ext uri="{BB962C8B-B14F-4D97-AF65-F5344CB8AC3E}">
        <p14:creationId xmlns:p14="http://schemas.microsoft.com/office/powerpoint/2010/main" val="376207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Integrated subnetworks highlight</a:t>
            </a:r>
            <a:br>
              <a:rPr lang="en-US" dirty="0" smtClean="0"/>
            </a:br>
            <a:r>
              <a:rPr lang="en-US" dirty="0" smtClean="0"/>
              <a:t>importance of </a:t>
            </a:r>
            <a:r>
              <a:rPr lang="en-US" i="1" dirty="0" err="1" smtClean="0"/>
              <a:t>Synechococcus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and associated phages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pic>
        <p:nvPicPr>
          <p:cNvPr id="6" name="Picture 5" descr="nature16942-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179" y="1449036"/>
            <a:ext cx="4721086" cy="410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sp>
        <p:nvSpPr>
          <p:cNvPr id="8" name="Rectangle 7"/>
          <p:cNvSpPr/>
          <p:nvPr/>
        </p:nvSpPr>
        <p:spPr>
          <a:xfrm>
            <a:off x="8378687" y="2488096"/>
            <a:ext cx="414130" cy="39756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Clusters can reveal important nodes</a:t>
            </a:r>
            <a:br>
              <a:rPr lang="en-US" dirty="0" smtClean="0"/>
            </a:br>
            <a:r>
              <a:rPr lang="en-US" dirty="0" smtClean="0"/>
              <a:t>and correlations to environmental factors</a:t>
            </a:r>
          </a:p>
          <a:p>
            <a:endParaRPr lang="en-US" dirty="0"/>
          </a:p>
          <a:p>
            <a:r>
              <a:rPr lang="en-US" dirty="0" smtClean="0"/>
              <a:t>How do you identify a cluster?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9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Many algorithms for clustering available</a:t>
            </a:r>
          </a:p>
          <a:p>
            <a:r>
              <a:rPr lang="en-US" dirty="0" smtClean="0"/>
              <a:t>WGCNA</a:t>
            </a:r>
          </a:p>
          <a:p>
            <a:r>
              <a:rPr lang="en-US" dirty="0" smtClean="0"/>
              <a:t>MCL</a:t>
            </a:r>
          </a:p>
          <a:p>
            <a:r>
              <a:rPr lang="en-US" dirty="0" smtClean="0"/>
              <a:t>Louvain clustering</a:t>
            </a:r>
          </a:p>
          <a:p>
            <a:r>
              <a:rPr lang="en-US" dirty="0" smtClean="0"/>
              <a:t>OH-PIN</a:t>
            </a:r>
          </a:p>
          <a:p>
            <a:r>
              <a:rPr lang="en-US" dirty="0" err="1" smtClean="0"/>
              <a:t>Walktrap</a:t>
            </a:r>
            <a:endParaRPr lang="en-US" dirty="0" smtClean="0"/>
          </a:p>
          <a:p>
            <a:r>
              <a:rPr lang="en-US" dirty="0" smtClean="0"/>
              <a:t>Girvan-Newman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3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82" b="7279"/>
          <a:stretch/>
        </p:blipFill>
        <p:spPr bwMode="auto">
          <a:xfrm>
            <a:off x="900000" y="1611276"/>
            <a:ext cx="4510453" cy="43820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760913" y="1306919"/>
            <a:ext cx="62598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Effect of node removal on network structure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node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Construct network from partial abundances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Count edges absent from partial network</a:t>
            </a:r>
          </a:p>
          <a:p>
            <a:endParaRPr lang="en-US" dirty="0" smtClean="0"/>
          </a:p>
          <a:p>
            <a:r>
              <a:rPr lang="en-US" dirty="0" smtClean="0"/>
              <a:t>Hub nodes: high values for all centralities</a:t>
            </a:r>
          </a:p>
          <a:p>
            <a:r>
              <a:rPr lang="en-US" dirty="0" smtClean="0"/>
              <a:t>Positive control: high degree, low centrality</a:t>
            </a:r>
          </a:p>
          <a:p>
            <a:r>
              <a:rPr lang="en-US" dirty="0" smtClean="0"/>
              <a:t>Negative control: high abundance, low degree, low centrality</a:t>
            </a:r>
          </a:p>
          <a:p>
            <a:endParaRPr 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5546035" y="3465443"/>
            <a:ext cx="6735417" cy="236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59297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Many algorithms for clustering available</a:t>
            </a:r>
          </a:p>
          <a:p>
            <a:r>
              <a:rPr lang="en-US" dirty="0"/>
              <a:t>WGCNA</a:t>
            </a:r>
            <a:endParaRPr lang="en-US" dirty="0" smtClean="0"/>
          </a:p>
          <a:p>
            <a:r>
              <a:rPr lang="en-US" dirty="0" smtClean="0"/>
              <a:t>MCL</a:t>
            </a:r>
          </a:p>
          <a:p>
            <a:r>
              <a:rPr lang="en-US" dirty="0" smtClean="0"/>
              <a:t>Louvain clustering</a:t>
            </a:r>
          </a:p>
          <a:p>
            <a:r>
              <a:rPr lang="en-US" dirty="0" smtClean="0"/>
              <a:t>OH-PIN</a:t>
            </a:r>
          </a:p>
          <a:p>
            <a:r>
              <a:rPr lang="en-US" dirty="0" err="1" smtClean="0"/>
              <a:t>Walktrap</a:t>
            </a:r>
            <a:endParaRPr lang="en-US" dirty="0" smtClean="0"/>
          </a:p>
          <a:p>
            <a:r>
              <a:rPr lang="en-US" dirty="0" smtClean="0"/>
              <a:t>Girvan-Newman</a:t>
            </a:r>
          </a:p>
          <a:p>
            <a:pPr marL="0" indent="0">
              <a:buNone/>
            </a:pPr>
            <a:r>
              <a:rPr lang="en-US" b="1" dirty="0" smtClean="0"/>
              <a:t>Choice for criteria is not obvious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4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2" r="37879"/>
          <a:stretch/>
        </p:blipFill>
        <p:spPr>
          <a:xfrm>
            <a:off x="5943601" y="1020795"/>
            <a:ext cx="5411889" cy="4296721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Many algorithms for clustering available</a:t>
            </a:r>
          </a:p>
          <a:p>
            <a:r>
              <a:rPr lang="en-US" dirty="0"/>
              <a:t>WGCNA</a:t>
            </a:r>
            <a:endParaRPr lang="en-US" dirty="0" smtClean="0"/>
          </a:p>
          <a:p>
            <a:r>
              <a:rPr lang="en-US" dirty="0" smtClean="0"/>
              <a:t>MCL</a:t>
            </a:r>
          </a:p>
          <a:p>
            <a:r>
              <a:rPr lang="en-US" dirty="0" smtClean="0"/>
              <a:t>Louvain clustering</a:t>
            </a:r>
          </a:p>
          <a:p>
            <a:r>
              <a:rPr lang="en-US" dirty="0" smtClean="0"/>
              <a:t>OH-PIN</a:t>
            </a:r>
          </a:p>
          <a:p>
            <a:r>
              <a:rPr lang="en-US" dirty="0" err="1" smtClean="0"/>
              <a:t>Walktrap</a:t>
            </a:r>
            <a:endParaRPr lang="en-US" dirty="0" smtClean="0"/>
          </a:p>
          <a:p>
            <a:r>
              <a:rPr lang="en-US" dirty="0" smtClean="0"/>
              <a:t>Girvan-Newman</a:t>
            </a:r>
          </a:p>
          <a:p>
            <a:pPr marL="0" indent="0">
              <a:buNone/>
            </a:pPr>
            <a:r>
              <a:rPr lang="en-US" b="1" dirty="0"/>
              <a:t>Choice for criteria is not obvious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421757" y="56636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MCL, all edges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556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295" y="2227142"/>
            <a:ext cx="3696758" cy="2688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39" y="2277742"/>
            <a:ext cx="3557609" cy="2587353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7305730" cy="4464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Many algorithms for clustering available</a:t>
            </a:r>
          </a:p>
          <a:p>
            <a:r>
              <a:rPr lang="en-US" dirty="0"/>
              <a:t>WGCNA</a:t>
            </a:r>
            <a:endParaRPr lang="en-US" dirty="0" smtClean="0"/>
          </a:p>
          <a:p>
            <a:r>
              <a:rPr lang="en-US" dirty="0" smtClean="0"/>
              <a:t>MCL</a:t>
            </a:r>
          </a:p>
          <a:p>
            <a:r>
              <a:rPr lang="en-US" dirty="0" smtClean="0"/>
              <a:t>Louvain clustering</a:t>
            </a:r>
          </a:p>
          <a:p>
            <a:r>
              <a:rPr lang="en-US" dirty="0" smtClean="0"/>
              <a:t>OH-PIN</a:t>
            </a:r>
          </a:p>
          <a:p>
            <a:r>
              <a:rPr lang="en-US" dirty="0" err="1" smtClean="0"/>
              <a:t>Walktrap</a:t>
            </a:r>
            <a:endParaRPr lang="en-US" dirty="0" smtClean="0"/>
          </a:p>
          <a:p>
            <a:r>
              <a:rPr lang="en-US" dirty="0" smtClean="0"/>
              <a:t>Girvan-Newman</a:t>
            </a:r>
          </a:p>
          <a:p>
            <a:pPr marL="0" indent="0">
              <a:buNone/>
            </a:pPr>
            <a:r>
              <a:rPr lang="en-US" b="1" dirty="0"/>
              <a:t>Choice for criteria is not obvious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88089" y="1641663"/>
            <a:ext cx="337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OH-PIN, positive edges only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7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know if your network is “ok”?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Robustness of microbial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0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original 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8" idx="5"/>
            <a:endCxn id="26" idx="1"/>
          </p:cNvCxnSpPr>
          <p:nvPr/>
        </p:nvCxnSpPr>
        <p:spPr>
          <a:xfrm>
            <a:off x="5730647" y="4589833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  <a:endCxn id="24" idx="6"/>
          </p:cNvCxnSpPr>
          <p:nvPr/>
        </p:nvCxnSpPr>
        <p:spPr>
          <a:xfrm flipH="1">
            <a:off x="5170311" y="5386200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30" idx="0"/>
            <a:endCxn id="31" idx="4"/>
          </p:cNvCxnSpPr>
          <p:nvPr/>
        </p:nvCxnSpPr>
        <p:spPr>
          <a:xfrm flipV="1">
            <a:off x="8347977" y="2612896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9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original data</a:t>
            </a:r>
          </a:p>
          <a:p>
            <a:r>
              <a:rPr lang="en-US" dirty="0" smtClean="0"/>
              <a:t>Test robustness of edges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8" idx="5"/>
            <a:endCxn id="26" idx="1"/>
          </p:cNvCxnSpPr>
          <p:nvPr/>
        </p:nvCxnSpPr>
        <p:spPr>
          <a:xfrm>
            <a:off x="5730647" y="4589833"/>
            <a:ext cx="641918" cy="4145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  <a:endCxn id="24" idx="6"/>
          </p:cNvCxnSpPr>
          <p:nvPr/>
        </p:nvCxnSpPr>
        <p:spPr>
          <a:xfrm flipH="1">
            <a:off x="5170311" y="5386200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4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original data</a:t>
            </a:r>
          </a:p>
          <a:p>
            <a:r>
              <a:rPr lang="en-US" dirty="0" smtClean="0"/>
              <a:t>Test robustness of edges</a:t>
            </a:r>
          </a:p>
          <a:p>
            <a:r>
              <a:rPr lang="en-US" dirty="0" smtClean="0"/>
              <a:t>Remove unstable edges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8" idx="5"/>
            <a:endCxn id="26" idx="1"/>
          </p:cNvCxnSpPr>
          <p:nvPr/>
        </p:nvCxnSpPr>
        <p:spPr>
          <a:xfrm>
            <a:off x="5730647" y="4589833"/>
            <a:ext cx="641918" cy="4145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  <a:endCxn id="24" idx="6"/>
          </p:cNvCxnSpPr>
          <p:nvPr/>
        </p:nvCxnSpPr>
        <p:spPr>
          <a:xfrm flipH="1">
            <a:off x="5170311" y="5386200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3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original data</a:t>
            </a:r>
          </a:p>
          <a:p>
            <a:r>
              <a:rPr lang="en-US" dirty="0" smtClean="0"/>
              <a:t>Test robustness of edges</a:t>
            </a:r>
          </a:p>
          <a:p>
            <a:r>
              <a:rPr lang="en-US" dirty="0" smtClean="0"/>
              <a:t>Remove unstable edges</a:t>
            </a:r>
          </a:p>
          <a:p>
            <a:pPr lvl="1"/>
            <a:r>
              <a:rPr lang="en-US" dirty="0" smtClean="0"/>
              <a:t>Implemented in </a:t>
            </a:r>
            <a:r>
              <a:rPr lang="en-US" dirty="0" err="1" smtClean="0"/>
              <a:t>CoNet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SPIEC-EASI 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8" idx="5"/>
            <a:endCxn id="26" idx="1"/>
          </p:cNvCxnSpPr>
          <p:nvPr/>
        </p:nvCxnSpPr>
        <p:spPr>
          <a:xfrm>
            <a:off x="5730647" y="4589833"/>
            <a:ext cx="641918" cy="4145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  <a:endCxn id="24" idx="6"/>
          </p:cNvCxnSpPr>
          <p:nvPr/>
        </p:nvCxnSpPr>
        <p:spPr>
          <a:xfrm flipH="1">
            <a:off x="5170311" y="5386200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0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>
            <a:stCxn id="26" idx="1"/>
            <a:endCxn id="28" idx="5"/>
          </p:cNvCxnSpPr>
          <p:nvPr/>
        </p:nvCxnSpPr>
        <p:spPr>
          <a:xfrm flipH="1" flipV="1">
            <a:off x="5730647" y="4589833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inferred network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</p:cNvCxnSpPr>
          <p:nvPr/>
        </p:nvCxnSpPr>
        <p:spPr>
          <a:xfrm flipH="1">
            <a:off x="5189165" y="5386200"/>
            <a:ext cx="1183400" cy="32727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inferred network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2"/>
            <a:endCxn id="24" idx="6"/>
          </p:cNvCxnSpPr>
          <p:nvPr/>
        </p:nvCxnSpPr>
        <p:spPr>
          <a:xfrm flipH="1">
            <a:off x="5170311" y="5195281"/>
            <a:ext cx="1123173" cy="54207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" idx="6"/>
            <a:endCxn id="30" idx="2"/>
          </p:cNvCxnSpPr>
          <p:nvPr/>
        </p:nvCxnSpPr>
        <p:spPr>
          <a:xfrm>
            <a:off x="5809728" y="4398914"/>
            <a:ext cx="2268249" cy="1443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4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5111</Words>
  <Application>Microsoft Office PowerPoint</Application>
  <PresentationFormat>Widescreen</PresentationFormat>
  <Paragraphs>1017</Paragraphs>
  <Slides>118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118</vt:i4>
      </vt:variant>
    </vt:vector>
  </HeadingPairs>
  <TitlesOfParts>
    <vt:vector size="123" baseType="lpstr">
      <vt:lpstr>宋体</vt:lpstr>
      <vt:lpstr>Arial</vt:lpstr>
      <vt:lpstr>Calibri</vt:lpstr>
      <vt:lpstr>KU Leuven</vt:lpstr>
      <vt:lpstr>KU Leuven Sedes</vt:lpstr>
      <vt:lpstr>Analysis of microbial networks  </vt:lpstr>
      <vt:lpstr>Overview</vt:lpstr>
      <vt:lpstr>Pathogen inhibition in the plant phyllosphere</vt:lpstr>
      <vt:lpstr>Phyllosphere microbiome</vt:lpstr>
      <vt:lpstr>Phyllosphere network</vt:lpstr>
      <vt:lpstr>Phyllosphere network</vt:lpstr>
      <vt:lpstr>Phyllosphere network</vt:lpstr>
      <vt:lpstr>Phyllosphere network</vt:lpstr>
      <vt:lpstr>In silico testing of hubs</vt:lpstr>
      <vt:lpstr>In silico testing of hubs</vt:lpstr>
      <vt:lpstr>In silico =/= in vivo</vt:lpstr>
      <vt:lpstr>In silico =/= in vivo</vt:lpstr>
      <vt:lpstr>Antibiotic perturbation of the gut</vt:lpstr>
      <vt:lpstr>Mouse model of microbe-induced obesity</vt:lpstr>
      <vt:lpstr>Community clusters</vt:lpstr>
      <vt:lpstr>Community clusters</vt:lpstr>
      <vt:lpstr>Community clusters</vt:lpstr>
      <vt:lpstr>Subnetworks</vt:lpstr>
      <vt:lpstr>Subnetworks</vt:lpstr>
      <vt:lpstr>Take-home message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Cluster analysis</vt:lpstr>
      <vt:lpstr>Cluster analysis</vt:lpstr>
      <vt:lpstr>Cluster analysis</vt:lpstr>
      <vt:lpstr>Cluster analysis</vt:lpstr>
      <vt:lpstr>Clusters</vt:lpstr>
      <vt:lpstr>Clusters</vt:lpstr>
      <vt:lpstr>Clusters</vt:lpstr>
      <vt:lpstr>Clusters</vt:lpstr>
      <vt:lpstr>Clusters</vt:lpstr>
      <vt:lpstr>Robustness of microbial networks</vt:lpstr>
      <vt:lpstr>Permutation testing</vt:lpstr>
      <vt:lpstr>Permutation testing</vt:lpstr>
      <vt:lpstr>Permutation testing</vt:lpstr>
      <vt:lpstr>Permutation testing</vt:lpstr>
      <vt:lpstr>Permutation testing</vt:lpstr>
      <vt:lpstr>Permutation testing</vt:lpstr>
      <vt:lpstr>Permutation testing</vt:lpstr>
      <vt:lpstr>Permutation testing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Recap</vt:lpstr>
      <vt:lpstr>Recap</vt:lpstr>
      <vt:lpstr>Recap</vt:lpstr>
      <vt:lpstr>Recap</vt:lpstr>
      <vt:lpstr>Recap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2019-01-08T09:03:55Z</dcterms:modified>
</cp:coreProperties>
</file>